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3"/>
  </p:notesMasterIdLst>
  <p:sldIdLst>
    <p:sldId id="256" r:id="rId2"/>
    <p:sldId id="263" r:id="rId3"/>
    <p:sldId id="264" r:id="rId4"/>
    <p:sldId id="265" r:id="rId5"/>
    <p:sldId id="257" r:id="rId6"/>
    <p:sldId id="262" r:id="rId7"/>
    <p:sldId id="271" r:id="rId8"/>
    <p:sldId id="269" r:id="rId9"/>
    <p:sldId id="270" r:id="rId10"/>
    <p:sldId id="272" r:id="rId11"/>
    <p:sldId id="276" r:id="rId12"/>
    <p:sldId id="277" r:id="rId13"/>
    <p:sldId id="278" r:id="rId14"/>
    <p:sldId id="279" r:id="rId15"/>
    <p:sldId id="267" r:id="rId16"/>
    <p:sldId id="268" r:id="rId17"/>
    <p:sldId id="290" r:id="rId18"/>
    <p:sldId id="259" r:id="rId19"/>
    <p:sldId id="291" r:id="rId20"/>
    <p:sldId id="273" r:id="rId21"/>
    <p:sldId id="274" r:id="rId22"/>
    <p:sldId id="281" r:id="rId23"/>
    <p:sldId id="282" r:id="rId24"/>
    <p:sldId id="283" r:id="rId25"/>
    <p:sldId id="284" r:id="rId26"/>
    <p:sldId id="285" r:id="rId27"/>
    <p:sldId id="292" r:id="rId28"/>
    <p:sldId id="286" r:id="rId29"/>
    <p:sldId id="287" r:id="rId30"/>
    <p:sldId id="289" r:id="rId31"/>
    <p:sldId id="293"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136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2E5A93-D24F-4528-A16A-F949A51C00B4}" type="datetimeFigureOut">
              <a:rPr lang="en-GB" smtClean="0"/>
              <a:t>06/01/2026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943415-132F-401A-9A11-A8D5AFFE467B}" type="slidenum">
              <a:rPr lang="en-GB" smtClean="0"/>
              <a:t>‹#›</a:t>
            </a:fld>
            <a:endParaRPr lang="en-GB"/>
          </a:p>
        </p:txBody>
      </p:sp>
    </p:spTree>
    <p:extLst>
      <p:ext uri="{BB962C8B-B14F-4D97-AF65-F5344CB8AC3E}">
        <p14:creationId xmlns:p14="http://schemas.microsoft.com/office/powerpoint/2010/main" val="3384226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latin typeface="Calibri"/>
                <a:cs typeface="Calibri"/>
              </a:rPr>
              <a:t>To i</a:t>
            </a:r>
            <a:r>
              <a:rPr lang="en-GB">
                <a:latin typeface="Calibri"/>
                <a:cs typeface="Calibri"/>
              </a:rPr>
              <a:t>ntroduce decodable readers</a:t>
            </a:r>
            <a:endParaRPr lang="en-US"/>
          </a:p>
          <a:p>
            <a:endParaRPr lang="en-US">
              <a:latin typeface="Calibri"/>
              <a:cs typeface="Calibri"/>
            </a:endParaRPr>
          </a:p>
          <a:p>
            <a:pPr marL="0" indent="0">
              <a:buFont typeface="Arial" charset="0"/>
              <a:buNone/>
            </a:pPr>
            <a:r>
              <a:rPr lang="en-US" b="1">
                <a:latin typeface="Calibri"/>
                <a:cs typeface="Calibri"/>
              </a:rPr>
              <a:t>Suggested script: </a:t>
            </a:r>
            <a:endParaRPr lang="en-US" b="1">
              <a:latin typeface="Calibri" panose="020F0502020204030204" pitchFamily="34" charset="0"/>
              <a:cs typeface="Calibri" panose="020F0502020204030204" pitchFamily="34" charset="0"/>
            </a:endParaRPr>
          </a:p>
          <a:p>
            <a:pPr marL="171450" indent="-171450">
              <a:buFont typeface="Arial" charset="0"/>
              <a:buChar char="•"/>
            </a:pPr>
            <a:r>
              <a:rPr lang="en-US" i="1"/>
              <a:t>The children read the same book three times in a week. </a:t>
            </a:r>
          </a:p>
          <a:p>
            <a:pPr marL="171450" indent="-171450">
              <a:buFont typeface="Arial" charset="0"/>
              <a:buChar char="•"/>
            </a:pPr>
            <a:r>
              <a:rPr lang="en-US" i="1"/>
              <a:t>The first time we work on decoding (sounding out) the words, the second time we work on prosody which is reading with expression – making the book sound more interesting with our ‘storyteller voice’ or our ‘David Attenborough voice’, and the third time we look at comprehension. </a:t>
            </a:r>
          </a:p>
          <a:p>
            <a:pPr marL="171450" indent="-171450">
              <a:buFont typeface="Arial" charset="0"/>
              <a:buChar char="•"/>
            </a:pPr>
            <a:r>
              <a:rPr lang="en-US" i="1"/>
              <a:t>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2619321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latin typeface="Calibri"/>
                <a:cs typeface="Calibri"/>
              </a:rPr>
              <a:t>To provide an o</a:t>
            </a:r>
            <a:r>
              <a:rPr lang="en-GB">
                <a:latin typeface="Calibri"/>
                <a:cs typeface="Calibri"/>
              </a:rPr>
              <a:t>verview of book matching.</a:t>
            </a:r>
          </a:p>
          <a:p>
            <a:pPr marL="171450" indent="-171450">
              <a:buFont typeface="Arial"/>
              <a:buChar char="•"/>
            </a:pPr>
            <a:endParaRPr lang="en-US"/>
          </a:p>
          <a:p>
            <a:pPr marL="0" marR="0" indent="0" algn="l" defTabSz="914400" rtl="0" eaLnBrk="0" fontAlgn="base" latinLnBrk="0" hangingPunct="0">
              <a:lnSpc>
                <a:spcPct val="100000"/>
              </a:lnSpc>
              <a:spcBef>
                <a:spcPct val="0"/>
              </a:spcBef>
              <a:spcAft>
                <a:spcPct val="0"/>
              </a:spcAft>
              <a:buClrTx/>
              <a:buSzTx/>
              <a:buFont typeface="Arial"/>
              <a:buNone/>
              <a:tabLst/>
              <a:defRPr/>
            </a:pPr>
            <a:r>
              <a:rPr lang="en-GB" b="1">
                <a:latin typeface="Calibri"/>
                <a:cs typeface="Calibri"/>
              </a:rPr>
              <a:t>Suggested script:</a:t>
            </a:r>
            <a:endParaRPr lang="en-US" b="0">
              <a:latin typeface="Calibri" panose="020F0502020204030204" pitchFamily="34" charset="0"/>
              <a:cs typeface="Calibri" panose="020F0502020204030204" pitchFamily="34" charset="0"/>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US" i="1" baseline="0"/>
              <a:t>Blending in your head means children say the sounds quietly in their heads and then read the whole word out loud. Eventually, this will become automatic and children can read words that they know fluently.</a:t>
            </a:r>
          </a:p>
          <a:p>
            <a:endParaRPr lang="en-US"/>
          </a:p>
        </p:txBody>
      </p:sp>
    </p:spTree>
    <p:extLst>
      <p:ext uri="{BB962C8B-B14F-4D97-AF65-F5344CB8AC3E}">
        <p14:creationId xmlns:p14="http://schemas.microsoft.com/office/powerpoint/2010/main" val="3516957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latin typeface="Calibri"/>
                <a:cs typeface="Calibri"/>
              </a:rPr>
              <a:t>To provide an o</a:t>
            </a:r>
            <a:r>
              <a:rPr lang="en-GB">
                <a:latin typeface="Calibri"/>
                <a:cs typeface="Calibri"/>
              </a:rPr>
              <a:t>verview of book matching.</a:t>
            </a:r>
          </a:p>
          <a:p>
            <a:pPr marL="171450" indent="-171450">
              <a:buFont typeface="Arial"/>
              <a:buChar char="•"/>
            </a:pPr>
            <a:endParaRPr lang="en-US"/>
          </a:p>
          <a:p>
            <a:pPr marL="0" marR="0" indent="0" algn="l" defTabSz="914400" rtl="0" eaLnBrk="0" fontAlgn="base" latinLnBrk="0" hangingPunct="0">
              <a:lnSpc>
                <a:spcPct val="100000"/>
              </a:lnSpc>
              <a:spcBef>
                <a:spcPct val="0"/>
              </a:spcBef>
              <a:spcAft>
                <a:spcPct val="0"/>
              </a:spcAft>
              <a:buClrTx/>
              <a:buSzTx/>
              <a:buFont typeface="Arial"/>
              <a:buNone/>
              <a:tabLst/>
              <a:defRPr/>
            </a:pPr>
            <a:r>
              <a:rPr lang="en-GB" b="1">
                <a:latin typeface="Calibri"/>
                <a:cs typeface="Calibri"/>
              </a:rPr>
              <a:t>Suggested script:</a:t>
            </a:r>
            <a:endParaRPr lang="en-US" b="0">
              <a:latin typeface="Calibri" panose="020F0502020204030204" pitchFamily="34" charset="0"/>
              <a:cs typeface="Calibri" panose="020F0502020204030204" pitchFamily="34" charset="0"/>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US" i="1" baseline="0"/>
              <a:t>Blending in your head means children say the sounds quietly in their heads and then read the whole word out loud. Eventually, this will become automatic and children can read words that they know fluently.</a:t>
            </a:r>
          </a:p>
          <a:p>
            <a:endParaRPr lang="en-US"/>
          </a:p>
        </p:txBody>
      </p:sp>
    </p:spTree>
    <p:extLst>
      <p:ext uri="{BB962C8B-B14F-4D97-AF65-F5344CB8AC3E}">
        <p14:creationId xmlns:p14="http://schemas.microsoft.com/office/powerpoint/2010/main" val="2188914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latin typeface="Calibri"/>
                <a:cs typeface="Calibri"/>
              </a:rPr>
              <a:t>To introduce</a:t>
            </a:r>
            <a:r>
              <a:rPr lang="en-GB">
                <a:latin typeface="Calibri"/>
                <a:cs typeface="Calibri"/>
              </a:rPr>
              <a:t> the values of</a:t>
            </a:r>
            <a:r>
              <a:rPr lang="en-GB" baseline="0">
                <a:latin typeface="Calibri"/>
                <a:cs typeface="Calibri"/>
              </a:rPr>
              <a:t> </a:t>
            </a:r>
            <a:r>
              <a:rPr lang="en-GB">
                <a:latin typeface="Calibri"/>
                <a:cs typeface="Calibri"/>
              </a:rPr>
              <a:t>reading at home</a:t>
            </a:r>
            <a:endParaRPr lang="en-US"/>
          </a:p>
          <a:p>
            <a:pPr marL="171450" indent="-171450">
              <a:buFont typeface="Arial"/>
              <a:buChar char="•"/>
            </a:pPr>
            <a:endParaRPr lang="en-GB" b="1">
              <a:latin typeface="Calibri"/>
              <a:cs typeface="Calibri"/>
            </a:endParaRPr>
          </a:p>
          <a:p>
            <a:pPr marL="0" indent="0">
              <a:buFont typeface="Arial"/>
              <a:buNone/>
            </a:pPr>
            <a:r>
              <a:rPr lang="en-GB" b="1">
                <a:latin typeface="Calibri"/>
                <a:cs typeface="Calibri"/>
              </a:rPr>
              <a:t>Suggested script:</a:t>
            </a:r>
            <a:endParaRPr lang="en-GB" b="0" i="1">
              <a:latin typeface="Calibri"/>
              <a:ea typeface="Calibri"/>
              <a:cs typeface="Calibri"/>
            </a:endParaRPr>
          </a:p>
          <a:p>
            <a:pPr marL="171450" indent="-171450">
              <a:buFont typeface="Arial"/>
              <a:buChar char="•"/>
            </a:pPr>
            <a:r>
              <a:rPr lang="en-GB" i="1">
                <a:latin typeface="Calibri"/>
                <a:ea typeface="Calibri"/>
                <a:cs typeface="Calibri"/>
              </a:rPr>
              <a:t>You play a crucial part in your child's reading and the most important thing you can do is read with them. </a:t>
            </a:r>
          </a:p>
          <a:p>
            <a:pPr marL="171450" indent="-171450">
              <a:buFont typeface="Arial"/>
              <a:buChar char="•"/>
            </a:pPr>
            <a:r>
              <a:rPr lang="en-GB" i="0">
                <a:latin typeface="Calibri"/>
                <a:ea typeface="Calibri"/>
                <a:cs typeface="Calibri"/>
              </a:rPr>
              <a:t>Read the slide.</a:t>
            </a:r>
          </a:p>
          <a:p>
            <a:pPr marL="171450" indent="-171450">
              <a:buFont typeface="Arial"/>
              <a:buChar char="•"/>
            </a:pPr>
            <a:r>
              <a:rPr lang="en-GB" i="1">
                <a:latin typeface="Calibri"/>
                <a:ea typeface="Calibri"/>
                <a:cs typeface="Calibri"/>
              </a:rPr>
              <a:t>Celebrate child’s success at school.</a:t>
            </a:r>
          </a:p>
          <a:p>
            <a:pPr marL="171450" indent="-171450">
              <a:buFont typeface="Arial"/>
              <a:buChar char="•"/>
            </a:pPr>
            <a:r>
              <a:rPr lang="en-GB" i="1">
                <a:latin typeface="Calibri"/>
                <a:ea typeface="Calibri"/>
                <a:cs typeface="Calibri"/>
              </a:rPr>
              <a:t>Make time for reading at home!  </a:t>
            </a:r>
            <a:endParaRPr lang="en-GB" i="1">
              <a:ea typeface="Calibri"/>
            </a:endParaRPr>
          </a:p>
        </p:txBody>
      </p:sp>
    </p:spTree>
    <p:extLst>
      <p:ext uri="{BB962C8B-B14F-4D97-AF65-F5344CB8AC3E}">
        <p14:creationId xmlns:p14="http://schemas.microsoft.com/office/powerpoint/2010/main" val="31517772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t>To summarise the </a:t>
            </a:r>
            <a:r>
              <a:rPr lang="en-GB">
                <a:latin typeface="Calibri"/>
                <a:cs typeface="Calibri"/>
              </a:rPr>
              <a:t>format of reading at home</a:t>
            </a:r>
            <a:endParaRPr lang="en-US"/>
          </a:p>
          <a:p>
            <a:endParaRPr lang="en-GB">
              <a:latin typeface="Calibri"/>
              <a:cs typeface="Calibri"/>
            </a:endParaRPr>
          </a:p>
          <a:p>
            <a:pPr marL="0" indent="0">
              <a:buFont typeface="Arial" charset="0"/>
              <a:buNone/>
            </a:pPr>
            <a:r>
              <a:rPr lang="en-GB" b="1">
                <a:latin typeface="Calibri"/>
                <a:cs typeface="Calibri"/>
              </a:rPr>
              <a:t>Suggested script:</a:t>
            </a:r>
            <a:endParaRPr lang="en-GB" b="1">
              <a:cs typeface="Calibri"/>
            </a:endParaRPr>
          </a:p>
          <a:p>
            <a:pPr marL="171450" indent="-171450">
              <a:buFont typeface="Arial"/>
              <a:buChar char="•"/>
            </a:pPr>
            <a:r>
              <a:rPr lang="en-US" i="1">
                <a:latin typeface="Calibri"/>
                <a:cs typeface="Calibri"/>
              </a:rPr>
              <a:t>As well as the ‘learning to read’ book that your child will bring home they will also bring home a book for sharing with you. </a:t>
            </a:r>
          </a:p>
          <a:p>
            <a:pPr marL="171450" indent="-171450">
              <a:buFont typeface="Arial"/>
              <a:buChar char="•"/>
            </a:pPr>
            <a:r>
              <a:rPr lang="en-US" i="1">
                <a:latin typeface="Calibri"/>
                <a:cs typeface="Calibri"/>
              </a:rPr>
              <a:t>This book is SO important. This is how we are going to give them the WILL to read. </a:t>
            </a:r>
            <a:endParaRPr lang="en-US">
              <a:cs typeface="Calibri"/>
            </a:endParaRPr>
          </a:p>
          <a:p>
            <a:pPr marL="171450" indent="-171450">
              <a:buFont typeface="Arial"/>
              <a:buChar char="•"/>
            </a:pPr>
            <a:r>
              <a:rPr lang="en-US" i="1">
                <a:latin typeface="Calibri"/>
                <a:cs typeface="Calibri"/>
              </a:rPr>
              <a:t>Please read with your child as often as you can – at least once a day if possible.</a:t>
            </a:r>
            <a:endParaRPr lang="en-US">
              <a:cs typeface="Calibri"/>
            </a:endParaRPr>
          </a:p>
          <a:p>
            <a:endParaRPr lang="en-US" i="1"/>
          </a:p>
          <a:p>
            <a:endParaRPr lang="en-US"/>
          </a:p>
        </p:txBody>
      </p:sp>
    </p:spTree>
    <p:extLst>
      <p:ext uri="{BB962C8B-B14F-4D97-AF65-F5344CB8AC3E}">
        <p14:creationId xmlns:p14="http://schemas.microsoft.com/office/powerpoint/2010/main" val="2727049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a:latin typeface="Calibri"/>
                <a:cs typeface="Calibri"/>
              </a:rPr>
              <a:t>To provide guidance on reading the decodable</a:t>
            </a:r>
            <a:r>
              <a:rPr lang="en-GB" baseline="0">
                <a:latin typeface="Calibri"/>
                <a:cs typeface="Calibri"/>
              </a:rPr>
              <a:t> reader at home</a:t>
            </a:r>
            <a:endParaRPr lang="en-US"/>
          </a:p>
          <a:p>
            <a:endParaRPr lang="en-GB">
              <a:latin typeface="Calibri"/>
              <a:cs typeface="Calibri"/>
            </a:endParaRPr>
          </a:p>
          <a:p>
            <a:pPr marL="0" indent="0">
              <a:buFont typeface="Arial" charset="0"/>
              <a:buNone/>
            </a:pPr>
            <a:r>
              <a:rPr lang="en-GB" b="1">
                <a:latin typeface="Calibri"/>
                <a:cs typeface="Calibri"/>
              </a:rPr>
              <a:t>Suggested script:</a:t>
            </a:r>
          </a:p>
          <a:p>
            <a:pPr marL="171450" indent="-171450">
              <a:buFont typeface="Arial"/>
              <a:buChar char="•"/>
            </a:pPr>
            <a:r>
              <a:rPr lang="en-GB" i="1">
                <a:latin typeface="Calibri"/>
                <a:cs typeface="Calibri"/>
              </a:rPr>
              <a:t>Your child will bring home their phonics book, matched to their reading ability, which they will have already read in school.</a:t>
            </a:r>
            <a:endParaRPr lang="en-GB" i="1">
              <a:cs typeface="Calibri"/>
            </a:endParaRPr>
          </a:p>
          <a:p>
            <a:pPr marL="171450" indent="-171450">
              <a:buFont typeface="Arial"/>
              <a:buChar char="•"/>
            </a:pPr>
            <a:r>
              <a:rPr lang="en-GB" i="1">
                <a:latin typeface="Calibri"/>
                <a:cs typeface="Calibri"/>
              </a:rPr>
              <a:t>The purpose of this book is to practise their fluency.</a:t>
            </a:r>
          </a:p>
          <a:p>
            <a:pPr marL="171450" indent="-171450">
              <a:buFont typeface="Arial"/>
              <a:buChar char="•"/>
            </a:pPr>
            <a:r>
              <a:rPr lang="en-US" i="1">
                <a:latin typeface="Calibri"/>
                <a:cs typeface="Calibri"/>
              </a:rPr>
              <a:t>If your child is finding a word hard to read, encourage them to sound and blend.</a:t>
            </a:r>
          </a:p>
        </p:txBody>
      </p:sp>
    </p:spTree>
    <p:extLst>
      <p:ext uri="{BB962C8B-B14F-4D97-AF65-F5344CB8AC3E}">
        <p14:creationId xmlns:p14="http://schemas.microsoft.com/office/powerpoint/2010/main" val="829443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a:latin typeface="Calibri"/>
                <a:cs typeface="Calibri"/>
              </a:rPr>
              <a:t>To provide guidance on reading the shared book at home</a:t>
            </a:r>
            <a:endParaRPr lang="en-US" b="0">
              <a:latin typeface="Calibri" panose="020F0502020204030204" pitchFamily="34" charset="0"/>
              <a:cs typeface="Calibri" panose="020F0502020204030204" pitchFamily="34" charset="0"/>
            </a:endParaRPr>
          </a:p>
          <a:p>
            <a:pPr marL="0" indent="0">
              <a:buFont typeface="Arial"/>
              <a:buNone/>
            </a:pPr>
            <a:endParaRPr lang="en-GB" b="0">
              <a:latin typeface="Calibri" panose="020F0502020204030204" pitchFamily="34" charset="0"/>
              <a:cs typeface="Calibri" panose="020F0502020204030204" pitchFamily="34" charset="0"/>
            </a:endParaRPr>
          </a:p>
          <a:p>
            <a:pPr marL="0" indent="0">
              <a:buFont typeface="Arial"/>
              <a:buNone/>
            </a:pPr>
            <a:r>
              <a:rPr lang="en-GB" b="1">
                <a:latin typeface="Calibri"/>
                <a:cs typeface="Calibri"/>
              </a:rPr>
              <a:t>Suggested script:</a:t>
            </a:r>
            <a:endParaRPr lang="en-GB" b="1"/>
          </a:p>
          <a:p>
            <a:pPr marL="171450" indent="-171450">
              <a:buFont typeface="Arial"/>
              <a:buChar char="•"/>
            </a:pPr>
            <a:r>
              <a:rPr lang="en-GB" i="1">
                <a:latin typeface="Calibri"/>
                <a:cs typeface="Calibri"/>
              </a:rPr>
              <a:t>Reading to your child daily can open a variety of doors to your child's education, imagination</a:t>
            </a:r>
            <a:r>
              <a:rPr lang="en-GB" i="1" baseline="0">
                <a:latin typeface="Calibri"/>
                <a:cs typeface="Calibri"/>
              </a:rPr>
              <a:t> and</a:t>
            </a:r>
            <a:r>
              <a:rPr lang="en-GB" i="1">
                <a:latin typeface="Calibri"/>
                <a:cs typeface="Calibri"/>
              </a:rPr>
              <a:t> well-being.</a:t>
            </a:r>
          </a:p>
          <a:p>
            <a:pPr marL="171450" indent="-171450">
              <a:buFont typeface="Arial"/>
              <a:buChar char="•"/>
            </a:pPr>
            <a:r>
              <a:rPr lang="en-GB" i="0">
                <a:latin typeface="Calibri"/>
                <a:cs typeface="Calibri"/>
              </a:rPr>
              <a:t>Read the slide.</a:t>
            </a:r>
            <a:endParaRPr lang="en-GB" i="0"/>
          </a:p>
          <a:p>
            <a:pPr marL="171450" indent="-171450">
              <a:buFont typeface="Arial"/>
              <a:buChar char="•"/>
            </a:pPr>
            <a:r>
              <a:rPr lang="en-GB" i="1">
                <a:latin typeface="Calibri"/>
                <a:cs typeface="Calibri"/>
              </a:rPr>
              <a:t>As a school, we also prioritise reading to the children daily to encourage the love of reading.</a:t>
            </a:r>
          </a:p>
        </p:txBody>
      </p:sp>
    </p:spTree>
    <p:extLst>
      <p:ext uri="{BB962C8B-B14F-4D97-AF65-F5344CB8AC3E}">
        <p14:creationId xmlns:p14="http://schemas.microsoft.com/office/powerpoint/2010/main" val="42118597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latin typeface="Calibri"/>
                <a:cs typeface="Calibri"/>
              </a:rPr>
              <a:t>To i</a:t>
            </a:r>
            <a:r>
              <a:rPr lang="en-GB">
                <a:latin typeface="Calibri"/>
                <a:cs typeface="Calibri"/>
              </a:rPr>
              <a:t>ntroduce spelling</a:t>
            </a:r>
            <a:endParaRPr lang="en-US"/>
          </a:p>
          <a:p>
            <a:endParaRPr lang="en-US">
              <a:latin typeface="Calibri"/>
              <a:cs typeface="Calibri"/>
            </a:endParaRPr>
          </a:p>
          <a:p>
            <a:pPr marL="0" indent="0">
              <a:buFont typeface="Arial" charset="0"/>
              <a:buNone/>
            </a:pPr>
            <a:r>
              <a:rPr lang="en-US" b="1">
                <a:latin typeface="Calibri"/>
                <a:cs typeface="Calibri"/>
              </a:rPr>
              <a:t>Suggested script: </a:t>
            </a:r>
            <a:endParaRPr lang="en-US" b="1"/>
          </a:p>
          <a:p>
            <a:pPr marL="171450" indent="-171450">
              <a:buFont typeface="Arial"/>
              <a:buChar char="•"/>
            </a:pPr>
            <a:r>
              <a:rPr lang="en-US" i="0"/>
              <a:t>Model the process above on a flipchart for the parents to see</a:t>
            </a:r>
            <a:r>
              <a:rPr lang="en-US" i="0" baseline="0"/>
              <a:t>. </a:t>
            </a:r>
          </a:p>
        </p:txBody>
      </p:sp>
    </p:spTree>
    <p:extLst>
      <p:ext uri="{BB962C8B-B14F-4D97-AF65-F5344CB8AC3E}">
        <p14:creationId xmlns:p14="http://schemas.microsoft.com/office/powerpoint/2010/main" val="4131020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charset="0"/>
              <a:buNone/>
            </a:pPr>
            <a:r>
              <a:rPr lang="en-GB" b="1">
                <a:latin typeface="Calibri"/>
                <a:cs typeface="Calibri"/>
              </a:rPr>
              <a:t>Slide purpose</a:t>
            </a:r>
            <a:r>
              <a:rPr lang="en-GB" b="1"/>
              <a:t>:</a:t>
            </a:r>
            <a:endParaRPr lang="en-US" b="0"/>
          </a:p>
          <a:p>
            <a:pPr marL="171450" indent="-171450">
              <a:buFont typeface="Arial" charset="0"/>
              <a:buChar char="•"/>
            </a:pPr>
            <a:r>
              <a:rPr lang="en-GB">
                <a:latin typeface="Calibri"/>
                <a:cs typeface="Calibri"/>
              </a:rPr>
              <a:t>To introduce tricky words</a:t>
            </a:r>
            <a:endParaRPr lang="en-GB"/>
          </a:p>
          <a:p>
            <a:endParaRPr lang="en-US"/>
          </a:p>
          <a:p>
            <a:pPr marL="171450" indent="-171450">
              <a:buFont typeface="Arial" charset="0"/>
              <a:buChar char="•"/>
            </a:pPr>
            <a:r>
              <a:rPr lang="en-US" b="1">
                <a:latin typeface="Calibri"/>
                <a:cs typeface="Calibri"/>
              </a:rPr>
              <a:t>Suggested script:</a:t>
            </a:r>
            <a:endParaRPr lang="en-US">
              <a:latin typeface="Calibri"/>
              <a:cs typeface="Calibri"/>
            </a:endParaRPr>
          </a:p>
          <a:p>
            <a:pPr marL="171450" indent="-171450">
              <a:buFont typeface="Arial"/>
              <a:buChar char="•"/>
            </a:pPr>
            <a:r>
              <a:rPr lang="en-US" i="1">
                <a:latin typeface="Calibri"/>
                <a:cs typeface="Calibri"/>
              </a:rPr>
              <a:t>So, what are tricky words?</a:t>
            </a:r>
            <a:endParaRPr lang="en-US" b="1">
              <a:cs typeface="Calibri"/>
            </a:endParaRPr>
          </a:p>
          <a:p>
            <a:pPr marL="171450" indent="-171450">
              <a:buFont typeface="Arial"/>
              <a:buChar char="•"/>
            </a:pPr>
            <a:r>
              <a:rPr lang="en-US" i="1">
                <a:latin typeface="Calibri"/>
                <a:cs typeface="Calibri"/>
              </a:rPr>
              <a:t>Have a look at the ‘How we teach tricky words’ video on the website: </a:t>
            </a:r>
            <a:r>
              <a:rPr lang="en-US" i="1">
                <a:latin typeface="Calibri"/>
                <a:cs typeface="Calibri"/>
                <a:hlinkClick r:id="rId3"/>
              </a:rPr>
              <a:t>https://www.littlewandlelettersandsounds.org.uk/resources/for-parents/</a:t>
            </a:r>
            <a:endParaRPr lang="en-US">
              <a:cs typeface="Calibri"/>
            </a:endParaRPr>
          </a:p>
          <a:p>
            <a:endParaRPr lang="en-US" i="1">
              <a:cs typeface="Calibri"/>
            </a:endParaRPr>
          </a:p>
          <a:p>
            <a:endParaRPr lang="en-US"/>
          </a:p>
        </p:txBody>
      </p:sp>
    </p:spTree>
    <p:extLst>
      <p:ext uri="{BB962C8B-B14F-4D97-AF65-F5344CB8AC3E}">
        <p14:creationId xmlns:p14="http://schemas.microsoft.com/office/powerpoint/2010/main" val="5025743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charset="0"/>
              <a:buNone/>
            </a:pPr>
            <a:r>
              <a:rPr lang="en-GB" b="1">
                <a:latin typeface="Calibri"/>
                <a:cs typeface="Calibri"/>
              </a:rPr>
              <a:t>Slide purpose</a:t>
            </a:r>
            <a:r>
              <a:rPr lang="en-GB" b="1"/>
              <a:t>:</a:t>
            </a:r>
            <a:endParaRPr lang="en-US" b="0"/>
          </a:p>
          <a:p>
            <a:pPr marL="171450" indent="-171450">
              <a:buFont typeface="Arial" charset="0"/>
              <a:buChar char="•"/>
            </a:pPr>
            <a:r>
              <a:rPr lang="en-GB">
                <a:latin typeface="Calibri"/>
                <a:cs typeface="Calibri"/>
              </a:rPr>
              <a:t>To introduce tricky words</a:t>
            </a:r>
            <a:endParaRPr lang="en-GB"/>
          </a:p>
          <a:p>
            <a:endParaRPr lang="en-US"/>
          </a:p>
          <a:p>
            <a:pPr marL="171450" indent="-171450">
              <a:buFont typeface="Arial" charset="0"/>
              <a:buChar char="•"/>
            </a:pPr>
            <a:r>
              <a:rPr lang="en-US" b="1">
                <a:latin typeface="Calibri"/>
                <a:cs typeface="Calibri"/>
              </a:rPr>
              <a:t>Suggested script:</a:t>
            </a:r>
            <a:endParaRPr lang="en-US">
              <a:latin typeface="Calibri"/>
              <a:cs typeface="Calibri"/>
            </a:endParaRPr>
          </a:p>
          <a:p>
            <a:pPr marL="171450" indent="-171450">
              <a:buFont typeface="Arial"/>
              <a:buChar char="•"/>
            </a:pPr>
            <a:r>
              <a:rPr lang="en-US" i="1">
                <a:latin typeface="Calibri"/>
                <a:cs typeface="Calibri"/>
              </a:rPr>
              <a:t>So, what are tricky words?</a:t>
            </a:r>
            <a:endParaRPr lang="en-US" b="1">
              <a:cs typeface="Calibri"/>
            </a:endParaRPr>
          </a:p>
          <a:p>
            <a:pPr marL="171450" indent="-171450">
              <a:buFont typeface="Arial"/>
              <a:buChar char="•"/>
            </a:pPr>
            <a:r>
              <a:rPr lang="en-US" i="1">
                <a:latin typeface="Calibri"/>
                <a:cs typeface="Calibri"/>
              </a:rPr>
              <a:t>Have a look at the ‘How we teach tricky words’ video on the website: </a:t>
            </a:r>
            <a:r>
              <a:rPr lang="en-US" i="1">
                <a:latin typeface="Calibri"/>
                <a:cs typeface="Calibri"/>
                <a:hlinkClick r:id="rId3"/>
              </a:rPr>
              <a:t>https://www.littlewandlelettersandsounds.org.uk/resources/for-parents/</a:t>
            </a:r>
            <a:endParaRPr lang="en-US">
              <a:cs typeface="Calibri"/>
            </a:endParaRPr>
          </a:p>
          <a:p>
            <a:endParaRPr lang="en-US" i="1">
              <a:cs typeface="Calibri"/>
            </a:endParaRPr>
          </a:p>
          <a:p>
            <a:endParaRPr lang="en-US"/>
          </a:p>
        </p:txBody>
      </p:sp>
    </p:spTree>
    <p:extLst>
      <p:ext uri="{BB962C8B-B14F-4D97-AF65-F5344CB8AC3E}">
        <p14:creationId xmlns:p14="http://schemas.microsoft.com/office/powerpoint/2010/main" val="1081482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2BF38A6-C5C9-4BF3-BA4F-8894AE6E37C1}"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94F644-3907-4790-8507-01F56BE0244A}"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9149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BF38A6-C5C9-4BF3-BA4F-8894AE6E37C1}"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94F644-3907-4790-8507-01F56BE0244A}" type="slidenum">
              <a:rPr lang="en-GB" smtClean="0"/>
              <a:t>‹#›</a:t>
            </a:fld>
            <a:endParaRPr lang="en-GB"/>
          </a:p>
        </p:txBody>
      </p:sp>
    </p:spTree>
    <p:extLst>
      <p:ext uri="{BB962C8B-B14F-4D97-AF65-F5344CB8AC3E}">
        <p14:creationId xmlns:p14="http://schemas.microsoft.com/office/powerpoint/2010/main" val="643177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2BF38A6-C5C9-4BF3-BA4F-8894AE6E37C1}"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94F644-3907-4790-8507-01F56BE0244A}"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9277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BF38A6-C5C9-4BF3-BA4F-8894AE6E37C1}"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94F644-3907-4790-8507-01F56BE0244A}" type="slidenum">
              <a:rPr lang="en-GB" smtClean="0"/>
              <a:t>‹#›</a:t>
            </a:fld>
            <a:endParaRPr lang="en-GB"/>
          </a:p>
        </p:txBody>
      </p:sp>
    </p:spTree>
    <p:extLst>
      <p:ext uri="{BB962C8B-B14F-4D97-AF65-F5344CB8AC3E}">
        <p14:creationId xmlns:p14="http://schemas.microsoft.com/office/powerpoint/2010/main" val="42314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BF38A6-C5C9-4BF3-BA4F-8894AE6E37C1}" type="datetimeFigureOut">
              <a:rPr lang="en-GB" smtClean="0"/>
              <a:t>06/01/2026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94F644-3907-4790-8507-01F56BE0244A}" type="slidenum">
              <a:rPr lang="en-GB" smtClean="0"/>
              <a:t>‹#›</a:t>
            </a:fld>
            <a:endParaRPr lang="en-GB"/>
          </a:p>
        </p:txBody>
      </p:sp>
    </p:spTree>
    <p:extLst>
      <p:ext uri="{BB962C8B-B14F-4D97-AF65-F5344CB8AC3E}">
        <p14:creationId xmlns:p14="http://schemas.microsoft.com/office/powerpoint/2010/main" val="2319963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BF38A6-C5C9-4BF3-BA4F-8894AE6E37C1}" type="datetimeFigureOut">
              <a:rPr lang="en-GB" smtClean="0"/>
              <a:t>06/01/2026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94F644-3907-4790-8507-01F56BE0244A}" type="slidenum">
              <a:rPr lang="en-GB" smtClean="0"/>
              <a:t>‹#›</a:t>
            </a:fld>
            <a:endParaRPr lang="en-GB"/>
          </a:p>
        </p:txBody>
      </p:sp>
    </p:spTree>
    <p:extLst>
      <p:ext uri="{BB962C8B-B14F-4D97-AF65-F5344CB8AC3E}">
        <p14:creationId xmlns:p14="http://schemas.microsoft.com/office/powerpoint/2010/main" val="730593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2BF38A6-C5C9-4BF3-BA4F-8894AE6E37C1}" type="datetimeFigureOut">
              <a:rPr lang="en-GB" smtClean="0"/>
              <a:t>06/01/2026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D94F644-3907-4790-8507-01F56BE0244A}" type="slidenum">
              <a:rPr lang="en-GB" smtClean="0"/>
              <a:t>‹#›</a:t>
            </a:fld>
            <a:endParaRPr lang="en-GB"/>
          </a:p>
        </p:txBody>
      </p:sp>
    </p:spTree>
    <p:extLst>
      <p:ext uri="{BB962C8B-B14F-4D97-AF65-F5344CB8AC3E}">
        <p14:creationId xmlns:p14="http://schemas.microsoft.com/office/powerpoint/2010/main" val="4007220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42BF38A6-C5C9-4BF3-BA4F-8894AE6E37C1}" type="datetimeFigureOut">
              <a:rPr lang="en-GB" smtClean="0"/>
              <a:t>06/01/2026</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D94F644-3907-4790-8507-01F56BE0244A}" type="slidenum">
              <a:rPr lang="en-GB" smtClean="0"/>
              <a:t>‹#›</a:t>
            </a:fld>
            <a:endParaRPr lang="en-GB"/>
          </a:p>
        </p:txBody>
      </p:sp>
    </p:spTree>
    <p:extLst>
      <p:ext uri="{BB962C8B-B14F-4D97-AF65-F5344CB8AC3E}">
        <p14:creationId xmlns:p14="http://schemas.microsoft.com/office/powerpoint/2010/main" val="6735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2BF38A6-C5C9-4BF3-BA4F-8894AE6E37C1}"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94F644-3907-4790-8507-01F56BE0244A}" type="slidenum">
              <a:rPr lang="en-GB" smtClean="0"/>
              <a:t>‹#›</a:t>
            </a:fld>
            <a:endParaRPr lang="en-GB"/>
          </a:p>
        </p:txBody>
      </p:sp>
    </p:spTree>
    <p:extLst>
      <p:ext uri="{BB962C8B-B14F-4D97-AF65-F5344CB8AC3E}">
        <p14:creationId xmlns:p14="http://schemas.microsoft.com/office/powerpoint/2010/main" val="1895445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BF38A6-C5C9-4BF3-BA4F-8894AE6E37C1}"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94F644-3907-4790-8507-01F56BE0244A}" type="slidenum">
              <a:rPr lang="en-GB" smtClean="0"/>
              <a:t>‹#›</a:t>
            </a:fld>
            <a:endParaRPr lang="en-GB"/>
          </a:p>
        </p:txBody>
      </p:sp>
    </p:spTree>
    <p:extLst>
      <p:ext uri="{BB962C8B-B14F-4D97-AF65-F5344CB8AC3E}">
        <p14:creationId xmlns:p14="http://schemas.microsoft.com/office/powerpoint/2010/main" val="3009296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BF38A6-C5C9-4BF3-BA4F-8894AE6E37C1}"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94F644-3907-4790-8507-01F56BE0244A}" type="slidenum">
              <a:rPr lang="en-GB" smtClean="0"/>
              <a:t>‹#›</a:t>
            </a:fld>
            <a:endParaRPr lang="en-GB"/>
          </a:p>
        </p:txBody>
      </p:sp>
    </p:spTree>
    <p:extLst>
      <p:ext uri="{BB962C8B-B14F-4D97-AF65-F5344CB8AC3E}">
        <p14:creationId xmlns:p14="http://schemas.microsoft.com/office/powerpoint/2010/main" val="497555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6945436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1816304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19406435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16058634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404022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3942438"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4680012" y="1916832"/>
            <a:ext cx="3942438"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321679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1619685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2299918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42BF38A6-C5C9-4BF3-BA4F-8894AE6E37C1}" type="datetimeFigureOut">
              <a:rPr lang="en-GB" smtClean="0"/>
              <a:t>06/01/2026</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D94F644-3907-4790-8507-01F56BE0244A}"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29589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 id="2147483703" r:id="rId19"/>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emf"/><Relationship Id="rId10" Type="http://schemas.openxmlformats.org/officeDocument/2006/relationships/image" Target="../media/image2.png"/><Relationship Id="rId4" Type="http://schemas.openxmlformats.org/officeDocument/2006/relationships/image" Target="../media/image11.emf"/><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8.xml"/><Relationship Id="rId5" Type="http://schemas.openxmlformats.org/officeDocument/2006/relationships/image" Target="../media/image2.pn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404445" y="758952"/>
            <a:ext cx="8370277" cy="2573333"/>
          </a:xfrm>
        </p:spPr>
        <p:txBody>
          <a:bodyPr/>
          <a:lstStyle/>
          <a:p>
            <a:pPr algn="ctr">
              <a:lnSpc>
                <a:spcPct val="100000"/>
              </a:lnSpc>
            </a:pPr>
            <a:r>
              <a:rPr lang="en-GB" sz="6000" dirty="0" smtClean="0">
                <a:latin typeface="Linkpen 19a Print" panose="03050602060000000000" pitchFamily="66" charset="0"/>
              </a:rPr>
              <a:t>Year 2 </a:t>
            </a:r>
            <a:br>
              <a:rPr lang="en-GB" sz="6000" dirty="0" smtClean="0">
                <a:latin typeface="Linkpen 19a Print" panose="03050602060000000000" pitchFamily="66" charset="0"/>
              </a:rPr>
            </a:br>
            <a:r>
              <a:rPr lang="en-GB" sz="6000" dirty="0" smtClean="0">
                <a:latin typeface="Linkpen 19a Print" panose="03050602060000000000" pitchFamily="66" charset="0"/>
              </a:rPr>
              <a:t>Parents Workshop</a:t>
            </a:r>
            <a:endParaRPr lang="en-GB" dirty="0">
              <a:latin typeface="Linkpen 19a Print" panose="03050602060000000000" pitchFamily="66" charset="0"/>
            </a:endParaRPr>
          </a:p>
        </p:txBody>
      </p:sp>
      <p:sp>
        <p:nvSpPr>
          <p:cNvPr id="3" name="Subtitle 2"/>
          <p:cNvSpPr>
            <a:spLocks noGrp="1"/>
          </p:cNvSpPr>
          <p:nvPr>
            <p:ph type="subTitle" idx="1"/>
          </p:nvPr>
        </p:nvSpPr>
        <p:spPr>
          <a:xfrm>
            <a:off x="825038" y="4534749"/>
            <a:ext cx="7543800" cy="1143000"/>
          </a:xfrm>
        </p:spPr>
        <p:txBody>
          <a:bodyPr/>
          <a:lstStyle/>
          <a:p>
            <a:pPr algn="ctr"/>
            <a:r>
              <a:rPr lang="en-GB" dirty="0" smtClean="0">
                <a:latin typeface="Linkpen 19a Print" panose="03050602060000000000" pitchFamily="66" charset="0"/>
              </a:rPr>
              <a:t>Reading</a:t>
            </a:r>
            <a:r>
              <a:rPr lang="en-GB" smtClean="0">
                <a:latin typeface="Linkpen 19a Print" panose="03050602060000000000" pitchFamily="66" charset="0"/>
              </a:rPr>
              <a:t>, Writing </a:t>
            </a:r>
            <a:r>
              <a:rPr lang="en-GB" dirty="0" smtClean="0">
                <a:latin typeface="Linkpen 19a Print" panose="03050602060000000000" pitchFamily="66" charset="0"/>
              </a:rPr>
              <a:t>and maths</a:t>
            </a:r>
            <a:endParaRPr lang="en-GB" dirty="0">
              <a:latin typeface="Linkpen 19a Print" panose="03050602060000000000" pitchFamily="66" charset="0"/>
            </a:endParaRPr>
          </a:p>
        </p:txBody>
      </p:sp>
    </p:spTree>
    <p:extLst>
      <p:ext uri="{BB962C8B-B14F-4D97-AF65-F5344CB8AC3E}">
        <p14:creationId xmlns:p14="http://schemas.microsoft.com/office/powerpoint/2010/main" val="1320075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Reading in Year 2</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1033628" y="2198490"/>
            <a:ext cx="7122461" cy="3103906"/>
          </a:xfrm>
          <a:prstGeom prst="rect">
            <a:avLst/>
          </a:prstGeom>
        </p:spPr>
      </p:pic>
    </p:spTree>
    <p:extLst>
      <p:ext uri="{BB962C8B-B14F-4D97-AF65-F5344CB8AC3E}">
        <p14:creationId xmlns:p14="http://schemas.microsoft.com/office/powerpoint/2010/main" val="1679173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Phonics in Year 2</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5">
            <a:extLst>
              <a:ext uri="{FF2B5EF4-FFF2-40B4-BE49-F238E27FC236}">
                <a16:creationId xmlns:a16="http://schemas.microsoft.com/office/drawing/2014/main" id="{F548A259-7EA6-DF1D-FF4B-EACC4B374343}"/>
              </a:ext>
            </a:extLst>
          </p:cNvPr>
          <p:cNvSpPr txBox="1">
            <a:spLocks/>
          </p:cNvSpPr>
          <p:nvPr/>
        </p:nvSpPr>
        <p:spPr>
          <a:xfrm>
            <a:off x="270329" y="2547879"/>
            <a:ext cx="4438831" cy="2478479"/>
          </a:xfrm>
          <a:prstGeom prst="rect">
            <a:avLst/>
          </a:prstGeom>
          <a:ln>
            <a:solidFill>
              <a:schemeClr val="bg1"/>
            </a:solidFill>
          </a:ln>
        </p:spPr>
        <p:txBody>
          <a:bodyPr vert="horz" lIns="91440" tIns="45720" rIns="91440" bIns="45720" rtlCol="0" anchor="t"/>
          <a:lstStyle>
            <a:defPPr>
              <a:defRPr lang="en-US"/>
            </a:defPPr>
            <a:lvl1pPr marL="0" algn="l" defTabSz="457200" rtl="0" eaLnBrk="1" latinLnBrk="0" hangingPunct="1">
              <a:defRPr sz="90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600" dirty="0" smtClean="0">
                <a:solidFill>
                  <a:schemeClr val="tx1"/>
                </a:solidFill>
                <a:latin typeface="Linkpen 19a Print" panose="03050602060000000000" pitchFamily="66" charset="0"/>
                <a:ea typeface="+mn-lt"/>
                <a:cs typeface="+mn-lt"/>
              </a:rPr>
              <a:t>Our school has chosen Little </a:t>
            </a:r>
            <a:r>
              <a:rPr lang="en-GB" sz="1600" i="1" dirty="0" err="1" smtClean="0">
                <a:solidFill>
                  <a:schemeClr val="tx1"/>
                </a:solidFill>
                <a:latin typeface="Linkpen 19a Print" panose="03050602060000000000" pitchFamily="66" charset="0"/>
                <a:ea typeface="+mn-lt"/>
                <a:cs typeface="+mn-lt"/>
              </a:rPr>
              <a:t>Wandle</a:t>
            </a:r>
            <a:r>
              <a:rPr lang="en-GB" sz="1600" i="1" dirty="0" smtClean="0">
                <a:solidFill>
                  <a:schemeClr val="tx1"/>
                </a:solidFill>
                <a:latin typeface="Linkpen 19a Print" panose="03050602060000000000" pitchFamily="66" charset="0"/>
                <a:ea typeface="+mn-lt"/>
                <a:cs typeface="+mn-lt"/>
              </a:rPr>
              <a:t> Letters and Sounds Revised</a:t>
            </a:r>
            <a:r>
              <a:rPr lang="en-GB" sz="1600" dirty="0" smtClean="0">
                <a:solidFill>
                  <a:schemeClr val="tx1"/>
                </a:solidFill>
                <a:latin typeface="Linkpen 19a Print" panose="03050602060000000000" pitchFamily="66" charset="0"/>
                <a:ea typeface="+mn-lt"/>
                <a:cs typeface="+mn-lt"/>
              </a:rPr>
              <a:t> as </a:t>
            </a:r>
            <a:r>
              <a:rPr lang="en-GB" sz="1600" dirty="0" err="1" smtClean="0">
                <a:solidFill>
                  <a:schemeClr val="tx1"/>
                </a:solidFill>
                <a:latin typeface="Linkpen 19a Print" panose="03050602060000000000" pitchFamily="66" charset="0"/>
                <a:ea typeface="+mn-lt"/>
                <a:cs typeface="+mn-lt"/>
              </a:rPr>
              <a:t>oursystematic</a:t>
            </a:r>
            <a:r>
              <a:rPr lang="en-GB" sz="1600" dirty="0" smtClean="0">
                <a:solidFill>
                  <a:schemeClr val="tx1"/>
                </a:solidFill>
                <a:latin typeface="Linkpen 19a Print" panose="03050602060000000000" pitchFamily="66" charset="0"/>
                <a:ea typeface="+mn-lt"/>
                <a:cs typeface="+mn-lt"/>
              </a:rPr>
              <a:t>, synthetic phonics (SSP) programme to teach early reading and spelling. </a:t>
            </a:r>
            <a:endParaRPr lang="en-US" sz="1600" dirty="0" smtClean="0">
              <a:solidFill>
                <a:schemeClr val="tx1"/>
              </a:solidFill>
              <a:latin typeface="Linkpen 19a Print" panose="03050602060000000000" pitchFamily="66" charset="0"/>
              <a:cs typeface="Calibri"/>
            </a:endParaRPr>
          </a:p>
          <a:p>
            <a:endParaRPr lang="en-GB" sz="1600" dirty="0" smtClean="0">
              <a:solidFill>
                <a:schemeClr val="tx1"/>
              </a:solidFill>
              <a:latin typeface="Linkpen 19a Print" panose="03050602060000000000" pitchFamily="66" charset="0"/>
              <a:cs typeface="Calibri"/>
            </a:endParaRPr>
          </a:p>
          <a:p>
            <a:r>
              <a:rPr lang="en-GB" sz="1600" dirty="0" smtClean="0">
                <a:solidFill>
                  <a:schemeClr val="tx1"/>
                </a:solidFill>
                <a:latin typeface="Linkpen 19a Print" panose="03050602060000000000" pitchFamily="66" charset="0"/>
                <a:cs typeface="Calibri"/>
              </a:rPr>
              <a:t>We use this approach in Reception</a:t>
            </a:r>
            <a:endParaRPr lang="en-GB" sz="1600" dirty="0" smtClean="0">
              <a:solidFill>
                <a:schemeClr val="tx1"/>
              </a:solidFill>
              <a:latin typeface="Linkpen 19a Print" panose="03050602060000000000" pitchFamily="66" charset="0"/>
            </a:endParaRPr>
          </a:p>
          <a:p>
            <a:r>
              <a:rPr lang="en-GB" sz="1600" dirty="0" smtClean="0">
                <a:solidFill>
                  <a:schemeClr val="tx1"/>
                </a:solidFill>
                <a:latin typeface="Linkpen 19a Print" panose="03050602060000000000" pitchFamily="66" charset="0"/>
                <a:cs typeface="Calibri"/>
              </a:rPr>
              <a:t>and Year 1.</a:t>
            </a:r>
            <a:endParaRPr lang="en-GB" sz="1600" dirty="0" smtClean="0">
              <a:solidFill>
                <a:schemeClr val="tx1"/>
              </a:solidFill>
              <a:latin typeface="Linkpen 19a Print" panose="03050602060000000000" pitchFamily="66" charset="0"/>
            </a:endParaRPr>
          </a:p>
          <a:p>
            <a:endParaRPr lang="en-GB" b="1" dirty="0">
              <a:solidFill>
                <a:schemeClr val="tx2"/>
              </a:solidFill>
              <a:cs typeface="Calibri"/>
            </a:endParaRPr>
          </a:p>
        </p:txBody>
      </p:sp>
      <p:pic>
        <p:nvPicPr>
          <p:cNvPr id="7" name="Picture 9">
            <a:extLst>
              <a:ext uri="{FF2B5EF4-FFF2-40B4-BE49-F238E27FC236}">
                <a16:creationId xmlns:a16="http://schemas.microsoft.com/office/drawing/2014/main" id="{DCBD762E-E8E3-BE52-FFAC-E8C71E2F753E}"/>
              </a:ext>
            </a:extLst>
          </p:cNvPr>
          <p:cNvPicPr>
            <a:picLocks noChangeAspect="1"/>
          </p:cNvPicPr>
          <p:nvPr/>
        </p:nvPicPr>
        <p:blipFill>
          <a:blip r:embed="rId3"/>
          <a:stretch>
            <a:fillRect/>
          </a:stretch>
        </p:blipFill>
        <p:spPr>
          <a:xfrm>
            <a:off x="4846320" y="2547879"/>
            <a:ext cx="3776472" cy="2374594"/>
          </a:xfrm>
          <a:prstGeom prst="roundRect">
            <a:avLst/>
          </a:prstGeom>
        </p:spPr>
      </p:pic>
    </p:spTree>
    <p:extLst>
      <p:ext uri="{BB962C8B-B14F-4D97-AF65-F5344CB8AC3E}">
        <p14:creationId xmlns:p14="http://schemas.microsoft.com/office/powerpoint/2010/main" val="1428794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3">
            <a:extLst>
              <a:ext uri="{FF2B5EF4-FFF2-40B4-BE49-F238E27FC236}">
                <a16:creationId xmlns:a16="http://schemas.microsoft.com/office/drawing/2014/main" id="{C8A78A4D-683F-347D-86C9-1D6F174264EB}"/>
              </a:ext>
            </a:extLst>
          </p:cNvPr>
          <p:cNvSpPr txBox="1">
            <a:spLocks/>
          </p:cNvSpPr>
          <p:nvPr/>
        </p:nvSpPr>
        <p:spPr>
          <a:xfrm>
            <a:off x="841248" y="2020597"/>
            <a:ext cx="7329600" cy="4392488"/>
          </a:xfrm>
          <a:prstGeom prst="rect">
            <a:avLst/>
          </a:prstGeom>
        </p:spPr>
        <p:txBody>
          <a:bodyPr vert="horz" lIns="91440" tIns="45720" rIns="91440" bIns="45720" rtlCol="0" anchor="t"/>
          <a:lstStyle>
            <a:defPPr>
              <a:defRPr lang="en-US"/>
            </a:defPPr>
            <a:lvl1pPr marL="0" algn="l" defTabSz="457200" rtl="0" eaLnBrk="1" latinLnBrk="0" hangingPunct="1">
              <a:defRPr sz="90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800" dirty="0">
                <a:solidFill>
                  <a:schemeClr val="tx1"/>
                </a:solidFill>
                <a:latin typeface="Linkpen 19a Print" panose="03050602060000000000" pitchFamily="66" charset="0"/>
              </a:rPr>
              <a:t>O</a:t>
            </a:r>
            <a:r>
              <a:rPr lang="en-GB" sz="2800" dirty="0" smtClean="0">
                <a:solidFill>
                  <a:schemeClr val="tx1"/>
                </a:solidFill>
                <a:latin typeface="Linkpen 19a Print" panose="03050602060000000000" pitchFamily="66" charset="0"/>
              </a:rPr>
              <a:t>ur school is using </a:t>
            </a:r>
            <a:r>
              <a:rPr lang="en-GB" sz="2800" i="1" dirty="0" smtClean="0">
                <a:solidFill>
                  <a:schemeClr val="tx1"/>
                </a:solidFill>
                <a:latin typeface="Linkpen 19a Print" panose="03050602060000000000" pitchFamily="66" charset="0"/>
              </a:rPr>
              <a:t>Little </a:t>
            </a:r>
            <a:r>
              <a:rPr lang="en-GB" sz="2800" i="1" dirty="0" err="1" smtClean="0">
                <a:solidFill>
                  <a:schemeClr val="tx1"/>
                </a:solidFill>
                <a:latin typeface="Linkpen 19a Print" panose="03050602060000000000" pitchFamily="66" charset="0"/>
              </a:rPr>
              <a:t>Wandle</a:t>
            </a:r>
            <a:r>
              <a:rPr lang="en-GB" sz="2800" i="1" dirty="0" smtClean="0">
                <a:solidFill>
                  <a:schemeClr val="tx1"/>
                </a:solidFill>
                <a:latin typeface="Linkpen 19a Print" panose="03050602060000000000" pitchFamily="66" charset="0"/>
              </a:rPr>
              <a:t> Rapid Catch-up Programme </a:t>
            </a:r>
            <a:r>
              <a:rPr lang="en-GB" sz="2800" dirty="0" smtClean="0">
                <a:solidFill>
                  <a:schemeClr val="tx1"/>
                </a:solidFill>
                <a:latin typeface="Linkpen 19a Print" panose="03050602060000000000" pitchFamily="66" charset="0"/>
              </a:rPr>
              <a:t>to support pupils not currently reading at age-related expectations in Year 2 and above.</a:t>
            </a:r>
            <a:r>
              <a:rPr lang="en-GB" sz="2800" i="1" dirty="0" smtClean="0">
                <a:solidFill>
                  <a:schemeClr val="tx1"/>
                </a:solidFill>
                <a:latin typeface="Linkpen 19a Print" panose="03050602060000000000" pitchFamily="66" charset="0"/>
              </a:rPr>
              <a:t> </a:t>
            </a:r>
            <a:r>
              <a:rPr lang="en-GB" sz="2800" dirty="0" smtClean="0">
                <a:solidFill>
                  <a:schemeClr val="tx1"/>
                </a:solidFill>
                <a:latin typeface="Linkpen 19a Print" panose="03050602060000000000" pitchFamily="66" charset="0"/>
              </a:rPr>
              <a:t>The programme has a fast pace, so the children can access the curriculum and enjoy reading as soon as possible.</a:t>
            </a:r>
            <a:endParaRPr lang="en-GB" sz="2800" dirty="0" smtClean="0">
              <a:solidFill>
                <a:schemeClr val="tx1"/>
              </a:solidFill>
              <a:latin typeface="Linkpen 19a Print" panose="03050602060000000000" pitchFamily="66" charset="0"/>
              <a:cs typeface="Calibri"/>
            </a:endParaRPr>
          </a:p>
          <a:p>
            <a:endParaRPr lang="en-US" dirty="0"/>
          </a:p>
        </p:txBody>
      </p:sp>
    </p:spTree>
    <p:extLst>
      <p:ext uri="{BB962C8B-B14F-4D97-AF65-F5344CB8AC3E}">
        <p14:creationId xmlns:p14="http://schemas.microsoft.com/office/powerpoint/2010/main" val="884136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Phonics in Year 2</a:t>
            </a:r>
            <a:endParaRPr lang="en-GB" dirty="0">
              <a:latin typeface="Linkpen 19a Print" panose="03050602060000000000" pitchFamily="66" charset="0"/>
            </a:endParaRPr>
          </a:p>
        </p:txBody>
      </p:sp>
      <p:sp>
        <p:nvSpPr>
          <p:cNvPr id="3" name="Content Placeholder 2"/>
          <p:cNvSpPr>
            <a:spLocks noGrp="1"/>
          </p:cNvSpPr>
          <p:nvPr>
            <p:ph idx="1"/>
          </p:nvPr>
        </p:nvSpPr>
        <p:spPr/>
        <p:txBody>
          <a:bodyPr>
            <a:normAutofit lnSpcReduction="10000"/>
          </a:bodyPr>
          <a:lstStyle/>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 4 Sessions as week.</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Each morning for 20 minutes.</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Fast-paced </a:t>
            </a:r>
            <a:r>
              <a:rPr lang="en-GB" dirty="0">
                <a:latin typeface="Linkpen 19a Print" panose="03050602060000000000" pitchFamily="66" charset="0"/>
              </a:rPr>
              <a:t>approach.</a:t>
            </a:r>
          </a:p>
          <a:p>
            <a:pPr>
              <a:lnSpc>
                <a:spcPct val="110000"/>
              </a:lnSpc>
              <a:buClr>
                <a:schemeClr val="tx1"/>
              </a:buClr>
              <a:buFont typeface="Arial" panose="020B0604020202020204" pitchFamily="34" charset="0"/>
              <a:buChar char="•"/>
            </a:pPr>
            <a:r>
              <a:rPr lang="en-GB" b="1" dirty="0" smtClean="0">
                <a:solidFill>
                  <a:srgbClr val="FF0000"/>
                </a:solidFill>
                <a:latin typeface="Linkpen 19a Print" panose="03050602060000000000" pitchFamily="66" charset="0"/>
              </a:rPr>
              <a:t> </a:t>
            </a:r>
            <a:r>
              <a:rPr lang="en-GB" dirty="0" smtClean="0">
                <a:solidFill>
                  <a:schemeClr val="tx1"/>
                </a:solidFill>
                <a:latin typeface="Linkpen 19a Print" panose="03050602060000000000" pitchFamily="66" charset="0"/>
              </a:rPr>
              <a:t>Lessons </a:t>
            </a:r>
            <a:r>
              <a:rPr lang="en-GB" dirty="0">
                <a:solidFill>
                  <a:schemeClr val="tx1"/>
                </a:solidFill>
                <a:latin typeface="Linkpen 19a Print" panose="03050602060000000000" pitchFamily="66" charset="0"/>
              </a:rPr>
              <a:t>encompass a </a:t>
            </a:r>
            <a:r>
              <a:rPr lang="en-GB" dirty="0" smtClean="0">
                <a:solidFill>
                  <a:schemeClr val="tx1"/>
                </a:solidFill>
                <a:latin typeface="Linkpen 19a Print" panose="03050602060000000000" pitchFamily="66" charset="0"/>
              </a:rPr>
              <a:t>recap of phase 3, 4 and 5 phonemes, blending and segmenting of words to read and spell.</a:t>
            </a:r>
            <a:endParaRPr lang="en-GB" dirty="0">
              <a:solidFill>
                <a:schemeClr val="tx1"/>
              </a:solidFill>
              <a:latin typeface="Linkpen 19a Print" panose="03050602060000000000" pitchFamily="66" charset="0"/>
            </a:endParaRP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All </a:t>
            </a:r>
            <a:r>
              <a:rPr lang="en-GB" dirty="0">
                <a:latin typeface="Linkpen 19a Print" panose="03050602060000000000" pitchFamily="66" charset="0"/>
              </a:rPr>
              <a:t>Year 2 children who did not sit or did not pass </a:t>
            </a:r>
            <a:r>
              <a:rPr lang="en-GB" dirty="0" smtClean="0">
                <a:latin typeface="Linkpen 19a Print" panose="03050602060000000000" pitchFamily="66" charset="0"/>
              </a:rPr>
              <a:t>the Phonics </a:t>
            </a:r>
            <a:r>
              <a:rPr lang="en-GB" dirty="0">
                <a:latin typeface="Linkpen 19a Print" panose="03050602060000000000" pitchFamily="66" charset="0"/>
              </a:rPr>
              <a:t>Check in June 2025 will re-take the </a:t>
            </a:r>
            <a:r>
              <a:rPr lang="en-GB" dirty="0" smtClean="0">
                <a:latin typeface="Linkpen 19a Print" panose="03050602060000000000" pitchFamily="66" charset="0"/>
              </a:rPr>
              <a:t>Phonics Check </a:t>
            </a:r>
            <a:r>
              <a:rPr lang="en-GB" dirty="0">
                <a:latin typeface="Linkpen 19a Print" panose="03050602060000000000" pitchFamily="66" charset="0"/>
              </a:rPr>
              <a:t>in the week commencing 8th June 2026.</a:t>
            </a: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886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Reading Skills</a:t>
            </a:r>
            <a:endParaRPr lang="en-GB" dirty="0">
              <a:latin typeface="Linkpen 19a Print" panose="03050602060000000000" pitchFamily="66" charset="0"/>
            </a:endParaRPr>
          </a:p>
        </p:txBody>
      </p:sp>
      <p:sp>
        <p:nvSpPr>
          <p:cNvPr id="3" name="Content Placeholder 2"/>
          <p:cNvSpPr>
            <a:spLocks noGrp="1"/>
          </p:cNvSpPr>
          <p:nvPr>
            <p:ph idx="1"/>
          </p:nvPr>
        </p:nvSpPr>
        <p:spPr/>
        <p:txBody>
          <a:bodyPr>
            <a:normAutofit fontScale="85000" lnSpcReduction="20000"/>
          </a:bodyPr>
          <a:lstStyle/>
          <a:p>
            <a:pPr>
              <a:lnSpc>
                <a:spcPct val="110000"/>
              </a:lnSpc>
            </a:pPr>
            <a:r>
              <a:rPr lang="en-GB" dirty="0">
                <a:latin typeface="Linkpen 19a Print" panose="03050602060000000000" pitchFamily="66" charset="0"/>
              </a:rPr>
              <a:t>1) Phonics and Word Recognition</a:t>
            </a:r>
          </a:p>
          <a:p>
            <a:pPr>
              <a:lnSpc>
                <a:spcPct val="110000"/>
              </a:lnSpc>
            </a:pPr>
            <a:r>
              <a:rPr lang="en-GB" dirty="0">
                <a:latin typeface="Linkpen 19a Print" panose="03050602060000000000" pitchFamily="66" charset="0"/>
              </a:rPr>
              <a:t>• The ability to recognise words presented in and out </a:t>
            </a:r>
            <a:r>
              <a:rPr lang="en-GB" dirty="0" smtClean="0">
                <a:latin typeface="Linkpen 19a Print" panose="03050602060000000000" pitchFamily="66" charset="0"/>
              </a:rPr>
              <a:t>of context</a:t>
            </a:r>
            <a:r>
              <a:rPr lang="en-GB" dirty="0">
                <a:latin typeface="Linkpen 19a Print" panose="03050602060000000000" pitchFamily="66" charset="0"/>
              </a:rPr>
              <a:t>.</a:t>
            </a:r>
          </a:p>
          <a:p>
            <a:pPr>
              <a:lnSpc>
                <a:spcPct val="110000"/>
              </a:lnSpc>
            </a:pPr>
            <a:r>
              <a:rPr lang="en-GB" dirty="0">
                <a:latin typeface="Linkpen 19a Print" panose="03050602060000000000" pitchFamily="66" charset="0"/>
              </a:rPr>
              <a:t>• The ability to blend letter sounds (phonemes) together </a:t>
            </a:r>
            <a:r>
              <a:rPr lang="en-GB" dirty="0" smtClean="0">
                <a:latin typeface="Linkpen 19a Print" panose="03050602060000000000" pitchFamily="66" charset="0"/>
              </a:rPr>
              <a:t>to read </a:t>
            </a:r>
            <a:r>
              <a:rPr lang="en-GB" dirty="0">
                <a:latin typeface="Linkpen 19a Print" panose="03050602060000000000" pitchFamily="66" charset="0"/>
              </a:rPr>
              <a:t>words.</a:t>
            </a:r>
          </a:p>
          <a:p>
            <a:pPr>
              <a:lnSpc>
                <a:spcPct val="110000"/>
              </a:lnSpc>
            </a:pPr>
            <a:r>
              <a:rPr lang="en-GB" dirty="0">
                <a:latin typeface="Linkpen 19a Print" panose="03050602060000000000" pitchFamily="66" charset="0"/>
              </a:rPr>
              <a:t>2) Understanding</a:t>
            </a:r>
          </a:p>
          <a:p>
            <a:pPr>
              <a:lnSpc>
                <a:spcPct val="110000"/>
              </a:lnSpc>
            </a:pPr>
            <a:r>
              <a:rPr lang="en-GB" dirty="0">
                <a:latin typeface="Linkpen 19a Print" panose="03050602060000000000" pitchFamily="66" charset="0"/>
              </a:rPr>
              <a:t>• The ability to understand the meaning of the words </a:t>
            </a:r>
            <a:r>
              <a:rPr lang="en-GB" dirty="0" smtClean="0">
                <a:latin typeface="Linkpen 19a Print" panose="03050602060000000000" pitchFamily="66" charset="0"/>
              </a:rPr>
              <a:t>and sentences </a:t>
            </a:r>
            <a:r>
              <a:rPr lang="en-GB" dirty="0">
                <a:latin typeface="Linkpen 19a Print" panose="03050602060000000000" pitchFamily="66" charset="0"/>
              </a:rPr>
              <a:t>in a text.</a:t>
            </a:r>
          </a:p>
          <a:p>
            <a:pPr>
              <a:lnSpc>
                <a:spcPct val="110000"/>
              </a:lnSpc>
            </a:pPr>
            <a:r>
              <a:rPr lang="en-GB" dirty="0">
                <a:latin typeface="Linkpen 19a Print" panose="03050602060000000000" pitchFamily="66" charset="0"/>
              </a:rPr>
              <a:t>• The ability to understand the ideas, information </a:t>
            </a:r>
            <a:r>
              <a:rPr lang="en-GB" dirty="0" smtClean="0">
                <a:latin typeface="Linkpen 19a Print" panose="03050602060000000000" pitchFamily="66" charset="0"/>
              </a:rPr>
              <a:t>and themes </a:t>
            </a:r>
            <a:r>
              <a:rPr lang="en-GB" dirty="0">
                <a:latin typeface="Linkpen 19a Print" panose="03050602060000000000" pitchFamily="66" charset="0"/>
              </a:rPr>
              <a:t>in a text.</a:t>
            </a:r>
          </a:p>
          <a:p>
            <a:pPr>
              <a:lnSpc>
                <a:spcPct val="110000"/>
              </a:lnSpc>
            </a:pPr>
            <a:r>
              <a:rPr lang="en-GB" dirty="0">
                <a:latin typeface="Linkpen 19a Print" panose="03050602060000000000" pitchFamily="66" charset="0"/>
              </a:rPr>
              <a:t>• If a child understands what they hear, they </a:t>
            </a:r>
            <a:r>
              <a:rPr lang="en-GB" dirty="0" smtClean="0">
                <a:latin typeface="Linkpen 19a Print" panose="03050602060000000000" pitchFamily="66" charset="0"/>
              </a:rPr>
              <a:t>will understand </a:t>
            </a:r>
            <a:r>
              <a:rPr lang="en-GB" dirty="0">
                <a:latin typeface="Linkpen 19a Print" panose="03050602060000000000" pitchFamily="66" charset="0"/>
              </a:rPr>
              <a:t>the same information when they read. </a:t>
            </a: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739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Spelling Shed</a:t>
            </a:r>
            <a:endParaRPr lang="en-GB" dirty="0">
              <a:latin typeface="Linkpen 19a Print" panose="03050602060000000000" pitchFamily="66" charset="0"/>
            </a:endParaRPr>
          </a:p>
        </p:txBody>
      </p:sp>
      <p:sp>
        <p:nvSpPr>
          <p:cNvPr id="3" name="Content Placeholder 2"/>
          <p:cNvSpPr>
            <a:spLocks noGrp="1"/>
          </p:cNvSpPr>
          <p:nvPr>
            <p:ph idx="1"/>
          </p:nvPr>
        </p:nvSpPr>
        <p:spPr/>
        <p:txBody>
          <a:bodyPr>
            <a:normAutofit/>
          </a:bodyPr>
          <a:lstStyle/>
          <a:p>
            <a:pPr>
              <a:lnSpc>
                <a:spcPct val="110000"/>
              </a:lnSpc>
              <a:buClr>
                <a:schemeClr val="tx1"/>
              </a:buClr>
              <a:buFont typeface="Arial" panose="020B0604020202020204" pitchFamily="34" charset="0"/>
              <a:buChar char="•"/>
            </a:pPr>
            <a:r>
              <a:rPr lang="en-GB" dirty="0">
                <a:latin typeface="Linkpen 19a Print" panose="03050602060000000000" pitchFamily="66" charset="0"/>
              </a:rPr>
              <a:t> 4 Sessions as week.</a:t>
            </a:r>
          </a:p>
          <a:p>
            <a:pPr>
              <a:lnSpc>
                <a:spcPct val="110000"/>
              </a:lnSpc>
              <a:buClr>
                <a:schemeClr val="tx1"/>
              </a:buClr>
              <a:buFont typeface="Arial" panose="020B0604020202020204" pitchFamily="34" charset="0"/>
              <a:buChar char="•"/>
            </a:pPr>
            <a:r>
              <a:rPr lang="en-GB" dirty="0">
                <a:latin typeface="Linkpen 19a Print" panose="03050602060000000000" pitchFamily="66" charset="0"/>
              </a:rPr>
              <a:t>Each morning for 20 minutes.</a:t>
            </a:r>
          </a:p>
          <a:p>
            <a:pPr>
              <a:lnSpc>
                <a:spcPct val="110000"/>
              </a:lnSpc>
              <a:buClr>
                <a:schemeClr val="tx1"/>
              </a:buClr>
              <a:buFont typeface="Arial" panose="020B0604020202020204" pitchFamily="34" charset="0"/>
              <a:buChar char="•"/>
            </a:pPr>
            <a:r>
              <a:rPr lang="en-GB" dirty="0">
                <a:latin typeface="Linkpen 19a Print" panose="03050602060000000000" pitchFamily="66" charset="0"/>
              </a:rPr>
              <a:t>Fast-paced approach.</a:t>
            </a:r>
          </a:p>
          <a:p>
            <a:pPr>
              <a:lnSpc>
                <a:spcPct val="110000"/>
              </a:lnSpc>
              <a:buClr>
                <a:schemeClr val="tx1"/>
              </a:buClr>
              <a:buFont typeface="Arial" panose="020B0604020202020204" pitchFamily="34" charset="0"/>
              <a:buChar char="•"/>
            </a:pPr>
            <a:r>
              <a:rPr lang="en-GB" b="1" dirty="0">
                <a:solidFill>
                  <a:srgbClr val="FF0000"/>
                </a:solidFill>
                <a:latin typeface="Linkpen 19a Print" panose="03050602060000000000" pitchFamily="66" charset="0"/>
              </a:rPr>
              <a:t> </a:t>
            </a:r>
            <a:r>
              <a:rPr lang="en-GB" dirty="0">
                <a:solidFill>
                  <a:schemeClr val="tx1"/>
                </a:solidFill>
                <a:latin typeface="Linkpen 19a Print" panose="03050602060000000000" pitchFamily="66" charset="0"/>
              </a:rPr>
              <a:t>Lessons </a:t>
            </a:r>
            <a:r>
              <a:rPr lang="en-GB" dirty="0" smtClean="0">
                <a:solidFill>
                  <a:schemeClr val="tx1"/>
                </a:solidFill>
                <a:latin typeface="Linkpen 19a Print" panose="03050602060000000000" pitchFamily="66" charset="0"/>
              </a:rPr>
              <a:t>focus on a new spelling rule each week linked to the national curriculum for year 2. </a:t>
            </a:r>
          </a:p>
          <a:p>
            <a:pPr>
              <a:lnSpc>
                <a:spcPct val="110000"/>
              </a:lnSpc>
              <a:buClr>
                <a:schemeClr val="tx1"/>
              </a:buClr>
              <a:buFont typeface="Arial" panose="020B0604020202020204" pitchFamily="34" charset="0"/>
              <a:buChar char="•"/>
            </a:pPr>
            <a:r>
              <a:rPr lang="en-GB" dirty="0" smtClean="0">
                <a:solidFill>
                  <a:schemeClr val="tx1"/>
                </a:solidFill>
                <a:latin typeface="Linkpen 19a Print" panose="03050602060000000000" pitchFamily="66" charset="0"/>
              </a:rPr>
              <a:t>These include prefixes, suffixes, homophones, contraction words. </a:t>
            </a:r>
          </a:p>
          <a:p>
            <a:pPr>
              <a:lnSpc>
                <a:spcPct val="110000"/>
              </a:lnSpc>
              <a:buClr>
                <a:schemeClr val="tx1"/>
              </a:buClr>
              <a:buFont typeface="Arial" panose="020B0604020202020204" pitchFamily="34" charset="0"/>
              <a:buChar char="•"/>
            </a:pPr>
            <a:r>
              <a:rPr lang="en-GB" dirty="0">
                <a:solidFill>
                  <a:schemeClr val="tx1"/>
                </a:solidFill>
                <a:latin typeface="Linkpen 19a Print" panose="03050602060000000000" pitchFamily="66" charset="0"/>
              </a:rPr>
              <a:t> </a:t>
            </a:r>
            <a:r>
              <a:rPr lang="en-GB" dirty="0" smtClean="0">
                <a:solidFill>
                  <a:schemeClr val="tx1"/>
                </a:solidFill>
                <a:latin typeface="Linkpen 19a Print" panose="03050602060000000000" pitchFamily="66" charset="0"/>
              </a:rPr>
              <a:t>In reading diaries you have a log in for spelling shed for extra practise at home. </a:t>
            </a:r>
          </a:p>
          <a:p>
            <a:pPr>
              <a:lnSpc>
                <a:spcPct val="110000"/>
              </a:lnSpc>
            </a:pP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361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359532" y="2774431"/>
            <a:ext cx="4212468" cy="2544779"/>
          </a:xfrm>
        </p:spPr>
        <p:txBody>
          <a:bodyPr vert="horz" lIns="68580" tIns="34290" rIns="68580" bIns="34290" rtlCol="0" anchor="t">
            <a:normAutofit/>
          </a:bodyPr>
          <a:lstStyle/>
          <a:p>
            <a:pPr marL="0" indent="0">
              <a:lnSpc>
                <a:spcPct val="100000"/>
              </a:lnSpc>
              <a:buNone/>
            </a:pPr>
            <a:r>
              <a:rPr lang="en-GB" sz="1800" b="1" dirty="0" smtClean="0">
                <a:solidFill>
                  <a:schemeClr val="tx1"/>
                </a:solidFill>
                <a:latin typeface="Linkpen 19a Print" panose="03050602060000000000" pitchFamily="66" charset="0"/>
              </a:rPr>
              <a:t>Guided Reading </a:t>
            </a:r>
            <a:r>
              <a:rPr lang="en-GB" sz="1800" b="1" dirty="0">
                <a:solidFill>
                  <a:schemeClr val="tx1"/>
                </a:solidFill>
                <a:latin typeface="Linkpen 19a Print" panose="03050602060000000000" pitchFamily="66" charset="0"/>
              </a:rPr>
              <a:t>practice sessions:</a:t>
            </a:r>
            <a:endParaRPr lang="en-GB" sz="1800" b="1" dirty="0">
              <a:solidFill>
                <a:schemeClr val="tx1"/>
              </a:solidFill>
              <a:latin typeface="Linkpen 19a Print" panose="03050602060000000000" pitchFamily="66" charset="0"/>
              <a:cs typeface="Calibri"/>
            </a:endParaRPr>
          </a:p>
          <a:p>
            <a:pPr marL="0" indent="0">
              <a:lnSpc>
                <a:spcPct val="100000"/>
              </a:lnSpc>
              <a:buNone/>
            </a:pPr>
            <a:r>
              <a:rPr lang="en-GB" sz="1800" dirty="0" smtClean="0">
                <a:solidFill>
                  <a:schemeClr val="tx1"/>
                </a:solidFill>
                <a:latin typeface="Linkpen 19a Print" panose="03050602060000000000" pitchFamily="66" charset="0"/>
              </a:rPr>
              <a:t>Four </a:t>
            </a:r>
            <a:r>
              <a:rPr lang="en-GB" sz="1800" dirty="0">
                <a:solidFill>
                  <a:schemeClr val="tx1"/>
                </a:solidFill>
                <a:latin typeface="Linkpen 19a Print" panose="03050602060000000000" pitchFamily="66" charset="0"/>
              </a:rPr>
              <a:t>times a week.</a:t>
            </a:r>
            <a:endParaRPr lang="en-GB" sz="1800" dirty="0">
              <a:solidFill>
                <a:schemeClr val="tx1"/>
              </a:solidFill>
              <a:latin typeface="Linkpen 19a Print" panose="03050602060000000000" pitchFamily="66" charset="0"/>
              <a:cs typeface="Calibri"/>
            </a:endParaRPr>
          </a:p>
          <a:p>
            <a:pPr marL="0" indent="0">
              <a:lnSpc>
                <a:spcPct val="100000"/>
              </a:lnSpc>
              <a:buNone/>
            </a:pPr>
            <a:r>
              <a:rPr lang="en-GB" sz="1800" dirty="0" smtClean="0">
                <a:solidFill>
                  <a:schemeClr val="tx1"/>
                </a:solidFill>
                <a:latin typeface="Linkpen 19a Print" panose="03050602060000000000" pitchFamily="66" charset="0"/>
              </a:rPr>
              <a:t>Children </a:t>
            </a:r>
            <a:r>
              <a:rPr lang="en-GB" sz="1800" dirty="0">
                <a:solidFill>
                  <a:schemeClr val="tx1"/>
                </a:solidFill>
                <a:latin typeface="Linkpen 19a Print" panose="03050602060000000000" pitchFamily="66" charset="0"/>
              </a:rPr>
              <a:t>read the same </a:t>
            </a:r>
            <a:r>
              <a:rPr lang="en-GB" sz="1800" dirty="0" smtClean="0">
                <a:solidFill>
                  <a:schemeClr val="tx1"/>
                </a:solidFill>
                <a:latin typeface="Linkpen 19a Print" panose="03050602060000000000" pitchFamily="66" charset="0"/>
              </a:rPr>
              <a:t>book and complete a range of comprehension activities. </a:t>
            </a:r>
            <a:endParaRPr lang="en-GB" sz="1800" dirty="0">
              <a:solidFill>
                <a:schemeClr val="tx1"/>
              </a:solidFill>
              <a:latin typeface="Linkpen 19a Print" panose="03050602060000000000" pitchFamily="66" charset="0"/>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normAutofit/>
          </a:bodyPr>
          <a:lstStyle/>
          <a:p>
            <a:r>
              <a:rPr lang="en-US" sz="2800" dirty="0">
                <a:solidFill>
                  <a:schemeClr val="tx1"/>
                </a:solidFill>
                <a:latin typeface="Linkpen 19a Print" panose="03050602060000000000" pitchFamily="66" charset="0"/>
              </a:rPr>
              <a:t>How do we teach reading in books?</a:t>
            </a:r>
          </a:p>
        </p:txBody>
      </p:sp>
      <p:pic>
        <p:nvPicPr>
          <p:cNvPr id="1026" name="Picture 2" descr="Big Cat Phonics for Little Wandle Letters and Sounds Revised – Age 7+ – Parasports: Phase 4 Set 2">
            <a:extLst>
              <a:ext uri="{FF2B5EF4-FFF2-40B4-BE49-F238E27FC236}">
                <a16:creationId xmlns:a16="http://schemas.microsoft.com/office/drawing/2014/main" id="{E0180F0D-3F86-40EB-9E05-5BB781AAF52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1912" y="2176182"/>
            <a:ext cx="1744873" cy="25056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ig Cat Phonics for Little Wandle Letters and Sounds Revised – Age 7+ – Roman Life: Phase 5 Set 2">
            <a:extLst>
              <a:ext uri="{FF2B5EF4-FFF2-40B4-BE49-F238E27FC236}">
                <a16:creationId xmlns:a16="http://schemas.microsoft.com/office/drawing/2014/main" id="{392BC091-5C72-48BC-A640-9366D7A397A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18864" y="2176181"/>
            <a:ext cx="1787063" cy="254477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ig Cat Phonics for Little Wandle Letters and Sounds Revised – Age 7+ – The Lights in the Darkness: Phase 3 Set 2">
            <a:extLst>
              <a:ext uri="{FF2B5EF4-FFF2-40B4-BE49-F238E27FC236}">
                <a16:creationId xmlns:a16="http://schemas.microsoft.com/office/drawing/2014/main" id="{9C18B44A-B7DD-4053-B486-01D5DE56757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85760" y="3245622"/>
            <a:ext cx="1742446" cy="250563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Nettleworth Infant and Nursery School - Hom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46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359532" y="2013527"/>
            <a:ext cx="3996444" cy="3575713"/>
          </a:xfrm>
        </p:spPr>
        <p:txBody>
          <a:bodyPr vert="horz" lIns="68580" tIns="34290" rIns="68580" bIns="34290" rtlCol="0" anchor="t">
            <a:normAutofit/>
          </a:bodyPr>
          <a:lstStyle/>
          <a:p>
            <a:pPr marL="0" indent="0">
              <a:lnSpc>
                <a:spcPct val="120000"/>
              </a:lnSpc>
              <a:buNone/>
            </a:pPr>
            <a:r>
              <a:rPr lang="en-US" sz="1500" b="1" dirty="0">
                <a:solidFill>
                  <a:schemeClr val="tx1"/>
                </a:solidFill>
                <a:latin typeface="Linkpen 19a Print" panose="03050602060000000000" pitchFamily="66" charset="0"/>
              </a:rPr>
              <a:t>This means that your child should: </a:t>
            </a:r>
            <a:endParaRPr lang="en-US" sz="1500" b="1" dirty="0">
              <a:solidFill>
                <a:schemeClr val="tx1"/>
              </a:solidFill>
              <a:latin typeface="Linkpen 19a Print" panose="03050602060000000000" pitchFamily="66" charset="0"/>
              <a:cs typeface="Calibri"/>
            </a:endParaRPr>
          </a:p>
          <a:p>
            <a:pPr>
              <a:lnSpc>
                <a:spcPct val="120000"/>
              </a:lnSpc>
            </a:pPr>
            <a:r>
              <a:rPr lang="en-US" sz="1500" dirty="0">
                <a:solidFill>
                  <a:schemeClr val="tx1"/>
                </a:solidFill>
                <a:latin typeface="Linkpen 19a Print" panose="03050602060000000000" pitchFamily="66" charset="0"/>
              </a:rPr>
              <a:t>know all the sounds and tricky words in their phonics book well</a:t>
            </a:r>
            <a:endParaRPr lang="en-US" sz="1500" dirty="0">
              <a:solidFill>
                <a:schemeClr val="tx1"/>
              </a:solidFill>
              <a:latin typeface="Linkpen 19a Print" panose="03050602060000000000" pitchFamily="66" charset="0"/>
              <a:cs typeface="Calibri"/>
            </a:endParaRPr>
          </a:p>
          <a:p>
            <a:pPr>
              <a:lnSpc>
                <a:spcPct val="120000"/>
              </a:lnSpc>
            </a:pPr>
            <a:r>
              <a:rPr lang="en-US" sz="1500" dirty="0">
                <a:solidFill>
                  <a:schemeClr val="tx1"/>
                </a:solidFill>
                <a:latin typeface="Linkpen 19a Print" panose="03050602060000000000" pitchFamily="66" charset="0"/>
              </a:rPr>
              <a:t>read many of the words by silent blending (in their head) – their reading will be automatic</a:t>
            </a:r>
            <a:endParaRPr lang="en-US" sz="1500" dirty="0">
              <a:solidFill>
                <a:schemeClr val="tx1"/>
              </a:solidFill>
              <a:latin typeface="Linkpen 19a Print" panose="03050602060000000000" pitchFamily="66" charset="0"/>
              <a:cs typeface="Calibri"/>
            </a:endParaRPr>
          </a:p>
          <a:p>
            <a:pPr>
              <a:lnSpc>
                <a:spcPct val="120000"/>
              </a:lnSpc>
            </a:pPr>
            <a:r>
              <a:rPr lang="en-US" sz="1500" dirty="0">
                <a:solidFill>
                  <a:schemeClr val="tx1"/>
                </a:solidFill>
                <a:latin typeface="Linkpen 19a Print" panose="03050602060000000000" pitchFamily="66" charset="0"/>
              </a:rPr>
              <a:t>only need to stop and sound out about 5% of the </a:t>
            </a:r>
            <a:r>
              <a:rPr lang="en-US" sz="1500" dirty="0" smtClean="0">
                <a:solidFill>
                  <a:schemeClr val="tx1"/>
                </a:solidFill>
                <a:latin typeface="Linkpen 19a Print" panose="03050602060000000000" pitchFamily="66" charset="0"/>
              </a:rPr>
              <a:t>words</a:t>
            </a: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68580" tIns="34290" rIns="68580" bIns="34290" rtlCol="0" anchor="ctr" anchorCtr="0">
            <a:normAutofit/>
          </a:bodyPr>
          <a:lstStyle/>
          <a:p>
            <a:pPr eaLnBrk="1" hangingPunct="1"/>
            <a:r>
              <a:rPr lang="en-US" sz="2700" dirty="0">
                <a:solidFill>
                  <a:schemeClr val="tx1"/>
                </a:solidFill>
                <a:latin typeface="Linkpen 19a Print" panose="03050602060000000000" pitchFamily="66" charset="0"/>
              </a:rPr>
              <a:t>Reading a book at the right level</a:t>
            </a:r>
          </a:p>
        </p:txBody>
      </p:sp>
      <p:pic>
        <p:nvPicPr>
          <p:cNvPr id="4" name="Picture 3">
            <a:extLst>
              <a:ext uri="{FF2B5EF4-FFF2-40B4-BE49-F238E27FC236}">
                <a16:creationId xmlns:a16="http://schemas.microsoft.com/office/drawing/2014/main" id="{90A0F354-7657-4808-AAF3-D9913E6DA8CF}"/>
              </a:ext>
            </a:extLst>
          </p:cNvPr>
          <p:cNvPicPr>
            <a:picLocks noChangeAspect="1"/>
          </p:cNvPicPr>
          <p:nvPr/>
        </p:nvPicPr>
        <p:blipFill>
          <a:blip r:embed="rId3"/>
          <a:stretch>
            <a:fillRect/>
          </a:stretch>
        </p:blipFill>
        <p:spPr>
          <a:xfrm>
            <a:off x="4572001" y="2144367"/>
            <a:ext cx="3928196" cy="2956892"/>
          </a:xfrm>
          <a:prstGeom prst="roundRect">
            <a:avLst/>
          </a:prstGeom>
        </p:spPr>
      </p:pic>
      <p:pic>
        <p:nvPicPr>
          <p:cNvPr id="5" name="Picture 2" descr="Nettleworth Infant and Nursery School - Ho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117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359532" y="2013527"/>
            <a:ext cx="3996444" cy="3575713"/>
          </a:xfrm>
        </p:spPr>
        <p:txBody>
          <a:bodyPr vert="horz" lIns="68580" tIns="34290" rIns="68580" bIns="34290" rtlCol="0" anchor="t">
            <a:normAutofit fontScale="70000" lnSpcReduction="20000"/>
          </a:bodyPr>
          <a:lstStyle/>
          <a:p>
            <a:pPr marL="0" indent="0">
              <a:lnSpc>
                <a:spcPct val="120000"/>
              </a:lnSpc>
              <a:buNone/>
            </a:pPr>
            <a:r>
              <a:rPr lang="en-US" sz="2900" b="1" dirty="0" smtClean="0">
                <a:solidFill>
                  <a:schemeClr val="tx1"/>
                </a:solidFill>
                <a:latin typeface="Linkpen 19a Print" panose="03050602060000000000" pitchFamily="66" charset="0"/>
              </a:rPr>
              <a:t>Comprehension:</a:t>
            </a:r>
            <a:r>
              <a:rPr lang="en-US" sz="2900" b="1" dirty="0">
                <a:solidFill>
                  <a:schemeClr val="tx1"/>
                </a:solidFill>
                <a:latin typeface="Linkpen 19a Print" panose="03050602060000000000" pitchFamily="66" charset="0"/>
              </a:rPr>
              <a:t> </a:t>
            </a:r>
            <a:endParaRPr lang="en-US" sz="2900" b="1" dirty="0" smtClean="0">
              <a:solidFill>
                <a:schemeClr val="tx1"/>
              </a:solidFill>
              <a:latin typeface="Linkpen 19a Print" panose="03050602060000000000" pitchFamily="66" charset="0"/>
            </a:endParaRPr>
          </a:p>
          <a:p>
            <a:pPr>
              <a:lnSpc>
                <a:spcPct val="120000"/>
              </a:lnSpc>
              <a:buClr>
                <a:schemeClr val="tx1"/>
              </a:buClr>
              <a:buFont typeface="Arial" panose="020B0604020202020204" pitchFamily="34" charset="0"/>
              <a:buChar char="•"/>
            </a:pPr>
            <a:r>
              <a:rPr lang="en-US" sz="2400" dirty="0" smtClean="0">
                <a:solidFill>
                  <a:schemeClr val="tx1"/>
                </a:solidFill>
                <a:latin typeface="Linkpen 19a Print" panose="03050602060000000000" pitchFamily="66" charset="0"/>
                <a:cs typeface="Calibri"/>
              </a:rPr>
              <a:t>Retrieval – finding answers in the text</a:t>
            </a:r>
          </a:p>
          <a:p>
            <a:pPr>
              <a:lnSpc>
                <a:spcPct val="120000"/>
              </a:lnSpc>
              <a:buClr>
                <a:schemeClr val="tx1"/>
              </a:buClr>
              <a:buFont typeface="Arial" panose="020B0604020202020204" pitchFamily="34" charset="0"/>
              <a:buChar char="•"/>
            </a:pPr>
            <a:r>
              <a:rPr lang="en-US" sz="2400" dirty="0" err="1" smtClean="0">
                <a:solidFill>
                  <a:schemeClr val="tx1"/>
                </a:solidFill>
                <a:latin typeface="Linkpen 19a Print" panose="03050602060000000000" pitchFamily="66" charset="0"/>
                <a:cs typeface="Calibri"/>
              </a:rPr>
              <a:t>Summarise</a:t>
            </a:r>
            <a:r>
              <a:rPr lang="en-US" sz="2400" dirty="0" smtClean="0">
                <a:solidFill>
                  <a:schemeClr val="tx1"/>
                </a:solidFill>
                <a:latin typeface="Linkpen 19a Print" panose="03050602060000000000" pitchFamily="66" charset="0"/>
                <a:cs typeface="Calibri"/>
              </a:rPr>
              <a:t> – recall what they have read</a:t>
            </a:r>
          </a:p>
          <a:p>
            <a:pPr>
              <a:lnSpc>
                <a:spcPct val="120000"/>
              </a:lnSpc>
              <a:buClr>
                <a:schemeClr val="tx1"/>
              </a:buClr>
              <a:buFont typeface="Arial" panose="020B0604020202020204" pitchFamily="34" charset="0"/>
              <a:buChar char="•"/>
            </a:pPr>
            <a:r>
              <a:rPr lang="en-US" sz="2400" dirty="0" smtClean="0">
                <a:solidFill>
                  <a:schemeClr val="tx1"/>
                </a:solidFill>
                <a:latin typeface="Linkpen 19a Print" panose="03050602060000000000" pitchFamily="66" charset="0"/>
                <a:cs typeface="Calibri"/>
              </a:rPr>
              <a:t>Inference – “reading between the lines”</a:t>
            </a:r>
          </a:p>
          <a:p>
            <a:pPr>
              <a:lnSpc>
                <a:spcPct val="120000"/>
              </a:lnSpc>
              <a:buClr>
                <a:schemeClr val="tx1"/>
              </a:buClr>
              <a:buFont typeface="Arial" panose="020B0604020202020204" pitchFamily="34" charset="0"/>
              <a:buChar char="•"/>
            </a:pPr>
            <a:r>
              <a:rPr lang="en-US" sz="2400" dirty="0" smtClean="0">
                <a:solidFill>
                  <a:schemeClr val="tx1"/>
                </a:solidFill>
                <a:latin typeface="Linkpen 19a Print" panose="03050602060000000000" pitchFamily="66" charset="0"/>
                <a:cs typeface="Calibri"/>
              </a:rPr>
              <a:t>Prediction – using the text to make logical guess about that might happen</a:t>
            </a:r>
            <a:endParaRPr lang="en-US" sz="2400" dirty="0">
              <a:solidFill>
                <a:schemeClr val="tx1"/>
              </a:solidFill>
              <a:latin typeface="Linkpen 19a Print" panose="03050602060000000000" pitchFamily="66" charset="0"/>
              <a:cs typeface="Calibri"/>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68580" tIns="34290" rIns="68580" bIns="34290" rtlCol="0" anchor="ctr" anchorCtr="0">
            <a:normAutofit/>
          </a:bodyPr>
          <a:lstStyle/>
          <a:p>
            <a:pPr eaLnBrk="1" hangingPunct="1"/>
            <a:r>
              <a:rPr lang="en-US" sz="2700" dirty="0">
                <a:solidFill>
                  <a:schemeClr val="tx1"/>
                </a:solidFill>
                <a:latin typeface="Linkpen 19a Print" panose="03050602060000000000" pitchFamily="66" charset="0"/>
              </a:rPr>
              <a:t>Reading a book at the right level</a:t>
            </a:r>
          </a:p>
        </p:txBody>
      </p:sp>
      <p:pic>
        <p:nvPicPr>
          <p:cNvPr id="4" name="Picture 3">
            <a:extLst>
              <a:ext uri="{FF2B5EF4-FFF2-40B4-BE49-F238E27FC236}">
                <a16:creationId xmlns:a16="http://schemas.microsoft.com/office/drawing/2014/main" id="{90A0F354-7657-4808-AAF3-D9913E6DA8CF}"/>
              </a:ext>
            </a:extLst>
          </p:cNvPr>
          <p:cNvPicPr>
            <a:picLocks noChangeAspect="1"/>
          </p:cNvPicPr>
          <p:nvPr/>
        </p:nvPicPr>
        <p:blipFill>
          <a:blip r:embed="rId3"/>
          <a:stretch>
            <a:fillRect/>
          </a:stretch>
        </p:blipFill>
        <p:spPr>
          <a:xfrm>
            <a:off x="4572001" y="2144367"/>
            <a:ext cx="3928196" cy="2956892"/>
          </a:xfrm>
          <a:prstGeom prst="roundRect">
            <a:avLst/>
          </a:prstGeom>
        </p:spPr>
      </p:pic>
      <p:pic>
        <p:nvPicPr>
          <p:cNvPr id="5" name="Picture 2" descr="Nettleworth Infant and Nursery School - Ho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670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359532" y="2187246"/>
            <a:ext cx="4752528" cy="3494327"/>
          </a:xfrm>
        </p:spPr>
        <p:txBody>
          <a:bodyPr vert="horz" lIns="68580" tIns="34290" rIns="68580" bIns="34290" rtlCol="0" anchor="t">
            <a:normAutofit/>
          </a:bodyPr>
          <a:lstStyle/>
          <a:p>
            <a:pPr marL="0" indent="0">
              <a:buNone/>
            </a:pPr>
            <a:r>
              <a:rPr lang="en-US" sz="1800" dirty="0">
                <a:solidFill>
                  <a:schemeClr val="tx1"/>
                </a:solidFill>
                <a:latin typeface="Linkpen 19a Print" panose="03050602060000000000" pitchFamily="66" charset="0"/>
              </a:rPr>
              <a:t>The most important thing you can do is read with your </a:t>
            </a:r>
            <a:r>
              <a:rPr lang="en-US" sz="1800" dirty="0" smtClean="0">
                <a:solidFill>
                  <a:schemeClr val="tx1"/>
                </a:solidFill>
                <a:latin typeface="Linkpen 19a Print" panose="03050602060000000000" pitchFamily="66" charset="0"/>
              </a:rPr>
              <a:t>child.</a:t>
            </a:r>
            <a:endParaRPr lang="en-US" sz="1800" b="1" dirty="0" smtClean="0">
              <a:solidFill>
                <a:schemeClr val="tx1"/>
              </a:solidFill>
              <a:latin typeface="Linkpen 19a Print" panose="03050602060000000000" pitchFamily="66" charset="0"/>
              <a:cs typeface="Calibri"/>
            </a:endParaRPr>
          </a:p>
          <a:p>
            <a:pPr marL="0" indent="0">
              <a:buNone/>
            </a:pPr>
            <a:r>
              <a:rPr lang="en-US" sz="1800" b="1" dirty="0" smtClean="0">
                <a:solidFill>
                  <a:schemeClr val="tx1"/>
                </a:solidFill>
                <a:latin typeface="Linkpen 19a Print" panose="03050602060000000000" pitchFamily="66" charset="0"/>
                <a:cs typeface="Calibri"/>
              </a:rPr>
              <a:t>Reading </a:t>
            </a:r>
            <a:r>
              <a:rPr lang="en-US" sz="1800" b="1" dirty="0">
                <a:solidFill>
                  <a:schemeClr val="tx1"/>
                </a:solidFill>
                <a:latin typeface="Linkpen 19a Print" panose="03050602060000000000" pitchFamily="66" charset="0"/>
                <a:cs typeface="Calibri"/>
              </a:rPr>
              <a:t>a book and chatting had a positive impact a year later on children’s ability to…</a:t>
            </a:r>
          </a:p>
          <a:p>
            <a:pPr>
              <a:buClr>
                <a:schemeClr val="tx1"/>
              </a:buClr>
              <a:buFont typeface="Arial" panose="020B0604020202020204" pitchFamily="34" charset="0"/>
              <a:buChar char="•"/>
            </a:pPr>
            <a:r>
              <a:rPr lang="en-US" sz="1800" dirty="0">
                <a:solidFill>
                  <a:schemeClr val="tx1"/>
                </a:solidFill>
                <a:latin typeface="Linkpen 19a Print" panose="03050602060000000000" pitchFamily="66" charset="0"/>
                <a:cs typeface="Calibri"/>
              </a:rPr>
              <a:t>understand words and sentences</a:t>
            </a:r>
          </a:p>
          <a:p>
            <a:pPr>
              <a:buClr>
                <a:schemeClr val="tx1"/>
              </a:buClr>
              <a:buFont typeface="Arial" panose="020B0604020202020204" pitchFamily="34" charset="0"/>
              <a:buChar char="•"/>
            </a:pPr>
            <a:r>
              <a:rPr lang="en-US" sz="1800" dirty="0">
                <a:solidFill>
                  <a:schemeClr val="tx1"/>
                </a:solidFill>
                <a:latin typeface="Linkpen 19a Print" panose="03050602060000000000" pitchFamily="66" charset="0"/>
                <a:cs typeface="Calibri"/>
              </a:rPr>
              <a:t>use a wide range of vocabulary </a:t>
            </a:r>
            <a:endParaRPr lang="en-US" sz="1800" dirty="0">
              <a:solidFill>
                <a:schemeClr val="tx1"/>
              </a:solidFill>
              <a:latin typeface="Linkpen 19a Print" panose="03050602060000000000" pitchFamily="66" charset="0"/>
              <a:cs typeface="Calibri" panose="020F0502020204030204" pitchFamily="34" charset="0"/>
            </a:endParaRPr>
          </a:p>
          <a:p>
            <a:pPr>
              <a:buClr>
                <a:schemeClr val="tx1"/>
              </a:buClr>
              <a:buFont typeface="Arial" panose="020B0604020202020204" pitchFamily="34" charset="0"/>
              <a:buChar char="•"/>
            </a:pPr>
            <a:r>
              <a:rPr lang="en-US" sz="1800" dirty="0">
                <a:solidFill>
                  <a:schemeClr val="tx1"/>
                </a:solidFill>
                <a:latin typeface="Linkpen 19a Print" panose="03050602060000000000" pitchFamily="66" charset="0"/>
                <a:cs typeface="Calibri"/>
              </a:rPr>
              <a:t>develop listening comprehension skills.</a:t>
            </a:r>
            <a:endParaRPr lang="en-US" sz="1800" dirty="0">
              <a:solidFill>
                <a:schemeClr val="tx1"/>
              </a:solidFill>
              <a:latin typeface="Linkpen 19a Print" panose="03050602060000000000" pitchFamily="66" charset="0"/>
              <a:cs typeface="Calibri" panose="020F0502020204030204" pitchFamily="34" charset="0"/>
            </a:endParaRPr>
          </a:p>
          <a:p>
            <a:pPr marL="0" indent="0">
              <a:buNone/>
            </a:pPr>
            <a:endParaRPr lang="en-US" sz="18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1800" dirty="0">
              <a:solidFill>
                <a:schemeClr val="tx1">
                  <a:lumMod val="95000"/>
                  <a:lumOff val="5000"/>
                </a:schemeClr>
              </a:solidFill>
              <a:latin typeface="Calibri" panose="020F0502020204030204" pitchFamily="34" charset="0"/>
              <a:cs typeface="Calibri" panose="020F0502020204030204" pitchFamily="34" charset="0"/>
            </a:endParaRPr>
          </a:p>
          <a:p>
            <a:endParaRPr lang="en-US" sz="18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667263" y="747840"/>
            <a:ext cx="6855084" cy="864096"/>
          </a:xfrm>
        </p:spPr>
        <p:txBody>
          <a:bodyPr>
            <a:normAutofit/>
          </a:bodyPr>
          <a:lstStyle/>
          <a:p>
            <a:r>
              <a:rPr lang="en-US" dirty="0" smtClean="0">
                <a:solidFill>
                  <a:schemeClr val="tx1"/>
                </a:solidFill>
                <a:latin typeface="Linkpen 19a Print" panose="03050602060000000000" pitchFamily="66" charset="0"/>
              </a:rPr>
              <a:t>Reading at home!</a:t>
            </a:r>
            <a:endParaRPr lang="en-US" dirty="0">
              <a:solidFill>
                <a:schemeClr val="tx1"/>
              </a:solidFill>
              <a:latin typeface="Linkpen 19a Print" panose="03050602060000000000" pitchFamily="66" charset="0"/>
            </a:endParaRPr>
          </a:p>
        </p:txBody>
      </p:sp>
      <p:pic>
        <p:nvPicPr>
          <p:cNvPr id="5" name="Picture 4" descr="A cover of a book&#10;&#10;Description automatically generated">
            <a:extLst>
              <a:ext uri="{FF2B5EF4-FFF2-40B4-BE49-F238E27FC236}">
                <a16:creationId xmlns:a16="http://schemas.microsoft.com/office/drawing/2014/main" id="{CDF134C6-C1AC-F698-1AD9-60365DC0D203}"/>
              </a:ext>
            </a:extLst>
          </p:cNvPr>
          <p:cNvPicPr>
            <a:picLocks noChangeAspect="1"/>
          </p:cNvPicPr>
          <p:nvPr/>
        </p:nvPicPr>
        <p:blipFill>
          <a:blip r:embed="rId3"/>
          <a:stretch>
            <a:fillRect/>
          </a:stretch>
        </p:blipFill>
        <p:spPr>
          <a:xfrm>
            <a:off x="5323584" y="2187246"/>
            <a:ext cx="2362931" cy="3236582"/>
          </a:xfrm>
          <a:prstGeom prst="rect">
            <a:avLst/>
          </a:prstGeom>
        </p:spPr>
      </p:pic>
      <p:pic>
        <p:nvPicPr>
          <p:cNvPr id="6" name="Picture 2" descr="Nettleworth Infant and Nursery School - Ho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9366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3"/>
          <a:stretch>
            <a:fillRect/>
          </a:stretch>
        </p:blipFill>
        <p:spPr>
          <a:xfrm>
            <a:off x="1590590" y="1882789"/>
            <a:ext cx="5962822" cy="3937713"/>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solidFill>
                  <a:schemeClr val="tx1"/>
                </a:solidFill>
                <a:latin typeface="Linkpen 19a Print" panose="03050602060000000000" pitchFamily="66" charset="0"/>
              </a:rPr>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3041516" y="4077072"/>
            <a:ext cx="3186354" cy="84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0" fontAlgn="base" hangingPunct="0">
              <a:spcBef>
                <a:spcPct val="0"/>
              </a:spcBef>
              <a:spcAft>
                <a:spcPct val="0"/>
              </a:spcAft>
              <a:defRPr/>
            </a:pPr>
            <a:endParaRPr lang="en-US" sz="1350">
              <a:solidFill>
                <a:srgbClr val="FFFFFF"/>
              </a:solidFill>
              <a:latin typeface="Calibri" panose="020F0502020204030204"/>
              <a:sym typeface="Calibri" panose="020F0502020204030204" pitchFamily="34" charset="0"/>
            </a:endParaRPr>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4"/>
          <a:stretch>
            <a:fillRect/>
          </a:stretch>
        </p:blipFill>
        <p:spPr>
          <a:xfrm>
            <a:off x="5004049" y="3915055"/>
            <a:ext cx="1139474" cy="1139474"/>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5"/>
          <a:stretch>
            <a:fillRect/>
          </a:stretch>
        </p:blipFill>
        <p:spPr>
          <a:xfrm>
            <a:off x="2976967" y="4168504"/>
            <a:ext cx="664694" cy="664694"/>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4258537" y="3378476"/>
            <a:ext cx="626927" cy="626927"/>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0" fontAlgn="base" hangingPunct="0">
                <a:spcBef>
                  <a:spcPct val="0"/>
                </a:spcBef>
                <a:spcAft>
                  <a:spcPct val="0"/>
                </a:spcAft>
                <a:defRPr/>
              </a:pPr>
              <a:endParaRPr lang="en-US" sz="1350">
                <a:solidFill>
                  <a:srgbClr val="FFFFFF"/>
                </a:solidFill>
                <a:latin typeface="Calibri" panose="020F0502020204030204"/>
                <a:sym typeface="Calibri" panose="020F0502020204030204" pitchFamily="34" charset="0"/>
              </a:endParaRPr>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0" fontAlgn="base" hangingPunct="0">
                <a:spcBef>
                  <a:spcPct val="0"/>
                </a:spcBef>
                <a:spcAft>
                  <a:spcPct val="0"/>
                </a:spcAft>
                <a:defRPr/>
              </a:pPr>
              <a:endParaRPr lang="en-US" sz="1350">
                <a:solidFill>
                  <a:srgbClr val="FFFFFF"/>
                </a:solidFill>
                <a:latin typeface="Calibri" panose="020F0502020204030204"/>
                <a:sym typeface="Calibri" panose="020F0502020204030204" pitchFamily="34" charset="0"/>
              </a:endParaRPr>
            </a:p>
          </p:txBody>
        </p:sp>
      </p:grpSp>
      <p:pic>
        <p:nvPicPr>
          <p:cNvPr id="12" name="Picture 11" descr="A bug on a leaf&#10;&#10;Description automatically generated with low confidence">
            <a:extLst>
              <a:ext uri="{FF2B5EF4-FFF2-40B4-BE49-F238E27FC236}">
                <a16:creationId xmlns:a16="http://schemas.microsoft.com/office/drawing/2014/main" id="{379D9E7B-638A-44E5-A94A-3F3E0B2D83CB}"/>
              </a:ext>
            </a:extLst>
          </p:cNvPr>
          <p:cNvPicPr>
            <a:picLocks noChangeAspect="1"/>
          </p:cNvPicPr>
          <p:nvPr/>
        </p:nvPicPr>
        <p:blipFill>
          <a:blip r:embed="rId6"/>
          <a:stretch>
            <a:fillRect/>
          </a:stretch>
        </p:blipFill>
        <p:spPr>
          <a:xfrm>
            <a:off x="689531" y="2890745"/>
            <a:ext cx="1586312" cy="2229315"/>
          </a:xfrm>
          <a:prstGeom prst="rect">
            <a:avLst/>
          </a:prstGeom>
        </p:spPr>
      </p:pic>
      <p:pic>
        <p:nvPicPr>
          <p:cNvPr id="13" name="Picture 12" descr="A screenshot of a video game&#10;&#10;Description automatically generated with low confidence">
            <a:extLst>
              <a:ext uri="{FF2B5EF4-FFF2-40B4-BE49-F238E27FC236}">
                <a16:creationId xmlns:a16="http://schemas.microsoft.com/office/drawing/2014/main" id="{0825E509-7B96-4A36-B64F-864136ABFF66}"/>
              </a:ext>
            </a:extLst>
          </p:cNvPr>
          <p:cNvPicPr>
            <a:picLocks noChangeAspect="1"/>
          </p:cNvPicPr>
          <p:nvPr/>
        </p:nvPicPr>
        <p:blipFill>
          <a:blip r:embed="rId7"/>
          <a:stretch>
            <a:fillRect/>
          </a:stretch>
        </p:blipFill>
        <p:spPr>
          <a:xfrm>
            <a:off x="6640297" y="2470776"/>
            <a:ext cx="957263" cy="1281113"/>
          </a:xfrm>
          <a:prstGeom prst="rect">
            <a:avLst/>
          </a:prstGeom>
        </p:spPr>
      </p:pic>
      <p:pic>
        <p:nvPicPr>
          <p:cNvPr id="15" name="Picture 14" descr="A picture containing text, sign&#10;&#10;Description automatically generated">
            <a:extLst>
              <a:ext uri="{FF2B5EF4-FFF2-40B4-BE49-F238E27FC236}">
                <a16:creationId xmlns:a16="http://schemas.microsoft.com/office/drawing/2014/main" id="{DB170FC8-44BA-4F94-A1A7-9E0D7C369606}"/>
              </a:ext>
            </a:extLst>
          </p:cNvPr>
          <p:cNvPicPr>
            <a:picLocks noChangeAspect="1"/>
          </p:cNvPicPr>
          <p:nvPr/>
        </p:nvPicPr>
        <p:blipFill>
          <a:blip r:embed="rId8"/>
          <a:stretch>
            <a:fillRect/>
          </a:stretch>
        </p:blipFill>
        <p:spPr>
          <a:xfrm>
            <a:off x="6630534" y="4001055"/>
            <a:ext cx="1175821" cy="1336826"/>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9567B46D-84F6-4D31-B33A-3BAF33F81A33}"/>
              </a:ext>
            </a:extLst>
          </p:cNvPr>
          <p:cNvPicPr>
            <a:picLocks noChangeAspect="1"/>
          </p:cNvPicPr>
          <p:nvPr/>
        </p:nvPicPr>
        <p:blipFill>
          <a:blip r:embed="rId9"/>
          <a:stretch>
            <a:fillRect/>
          </a:stretch>
        </p:blipFill>
        <p:spPr>
          <a:xfrm>
            <a:off x="7956075" y="3001102"/>
            <a:ext cx="992006" cy="1507190"/>
          </a:xfrm>
          <a:prstGeom prst="rect">
            <a:avLst/>
          </a:prstGeom>
        </p:spPr>
      </p:pic>
      <p:pic>
        <p:nvPicPr>
          <p:cNvPr id="14" name="Picture 2" descr="Nettleworth Infant and Nursery School - Home"/>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055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359532" y="2765563"/>
            <a:ext cx="4390626" cy="2823677"/>
          </a:xfrm>
        </p:spPr>
        <p:txBody>
          <a:bodyPr vert="horz" lIns="68580" tIns="34290" rIns="68580" bIns="34290" rtlCol="0" anchor="t">
            <a:normAutofit/>
          </a:bodyPr>
          <a:lstStyle/>
          <a:p>
            <a:r>
              <a:rPr lang="en-US" dirty="0">
                <a:solidFill>
                  <a:schemeClr val="tx1"/>
                </a:solidFill>
                <a:latin typeface="Linkpen 19a Print" panose="03050602060000000000" pitchFamily="66" charset="0"/>
              </a:rPr>
              <a:t>Your child should be able to read their book without your help.</a:t>
            </a:r>
            <a:endParaRPr lang="en-US" dirty="0">
              <a:solidFill>
                <a:schemeClr val="tx1"/>
              </a:solidFill>
              <a:latin typeface="Linkpen 19a Print" panose="03050602060000000000" pitchFamily="66" charset="0"/>
              <a:cs typeface="Calibri"/>
            </a:endParaRPr>
          </a:p>
          <a:p>
            <a:r>
              <a:rPr lang="en-US" dirty="0">
                <a:solidFill>
                  <a:schemeClr val="tx1"/>
                </a:solidFill>
                <a:latin typeface="Linkpen 19a Print" panose="03050602060000000000" pitchFamily="66" charset="0"/>
              </a:rPr>
              <a:t>If they can’t read a word, read it to them.</a:t>
            </a:r>
            <a:endParaRPr lang="en-US" dirty="0">
              <a:solidFill>
                <a:schemeClr val="tx1"/>
              </a:solidFill>
              <a:latin typeface="Linkpen 19a Print" panose="03050602060000000000" pitchFamily="66" charset="0"/>
              <a:cs typeface="Calibri"/>
            </a:endParaRPr>
          </a:p>
          <a:p>
            <a:r>
              <a:rPr lang="en-US" dirty="0">
                <a:solidFill>
                  <a:schemeClr val="tx1"/>
                </a:solidFill>
                <a:latin typeface="Linkpen 19a Print" panose="03050602060000000000" pitchFamily="66" charset="0"/>
              </a:rPr>
              <a:t>Talk about the book and celebrate their success.</a:t>
            </a:r>
            <a:endParaRPr lang="en-US" dirty="0">
              <a:solidFill>
                <a:schemeClr val="tx1"/>
              </a:solidFill>
              <a:latin typeface="Linkpen 19a Print" panose="03050602060000000000" pitchFamily="66" charset="0"/>
              <a:cs typeface="Calibri"/>
            </a:endParaRP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pPr>
              <a:lnSpc>
                <a:spcPct val="100000"/>
              </a:lnSpc>
            </a:pPr>
            <a:r>
              <a:rPr lang="en-US" dirty="0">
                <a:solidFill>
                  <a:schemeClr val="tx1"/>
                </a:solidFill>
                <a:latin typeface="Linkpen 19a Print" panose="03050602060000000000" pitchFamily="66" charset="0"/>
              </a:rPr>
              <a:t>Listening to your child read their phonics book</a:t>
            </a:r>
          </a:p>
        </p:txBody>
      </p:sp>
      <p:pic>
        <p:nvPicPr>
          <p:cNvPr id="6" name="Picture 2" descr="Big Cat Phonics for Little Wandle Letters and Sounds Revised – Age 7+ – Parasports: Phase 4 Set 2">
            <a:extLst>
              <a:ext uri="{FF2B5EF4-FFF2-40B4-BE49-F238E27FC236}">
                <a16:creationId xmlns:a16="http://schemas.microsoft.com/office/drawing/2014/main" id="{7C653BF6-E9ED-4C40-B8B1-472F34132A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57388" y="2521566"/>
            <a:ext cx="1744873" cy="250563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Big Cat Phonics for Little Wandle Letters and Sounds Revised – Age 7+ – The Lights in the Darkness: Phase 3 Set 2">
            <a:extLst>
              <a:ext uri="{FF2B5EF4-FFF2-40B4-BE49-F238E27FC236}">
                <a16:creationId xmlns:a16="http://schemas.microsoft.com/office/drawing/2014/main" id="{D0BB020C-78C3-4C5B-823F-47C0EEF8D7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09490" y="2533990"/>
            <a:ext cx="1742446" cy="250563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Nettleworth Infant and Nursery School - Hom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35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359532" y="2180574"/>
            <a:ext cx="5645614" cy="3294366"/>
          </a:xfrm>
        </p:spPr>
        <p:txBody>
          <a:bodyPr vert="horz" lIns="68580" tIns="34290" rIns="68580" bIns="34290" rtlCol="0" anchor="t">
            <a:normAutofit fontScale="85000" lnSpcReduction="10000"/>
          </a:bodyPr>
          <a:lstStyle/>
          <a:p>
            <a:pPr marL="0" indent="0">
              <a:lnSpc>
                <a:spcPct val="100000"/>
              </a:lnSpc>
              <a:buClr>
                <a:schemeClr val="tx1"/>
              </a:buClr>
              <a:buNone/>
            </a:pPr>
            <a:r>
              <a:rPr lang="en-US" b="1" dirty="0">
                <a:solidFill>
                  <a:schemeClr val="tx1"/>
                </a:solidFill>
                <a:latin typeface="Linkpen 19a Print" panose="03050602060000000000" pitchFamily="66" charset="0"/>
              </a:rPr>
              <a:t>The </a:t>
            </a:r>
            <a:r>
              <a:rPr lang="en-US" b="1" dirty="0" smtClean="0">
                <a:solidFill>
                  <a:schemeClr val="tx1"/>
                </a:solidFill>
                <a:latin typeface="Linkpen 19a Print" panose="03050602060000000000" pitchFamily="66" charset="0"/>
              </a:rPr>
              <a:t>choosing </a:t>
            </a:r>
            <a:r>
              <a:rPr lang="en-US" b="1" dirty="0">
                <a:solidFill>
                  <a:schemeClr val="tx1"/>
                </a:solidFill>
                <a:latin typeface="Linkpen 19a Print" panose="03050602060000000000" pitchFamily="66" charset="0"/>
              </a:rPr>
              <a:t>book is for YOU to read</a:t>
            </a:r>
            <a:r>
              <a:rPr lang="en-US" b="1" dirty="0" smtClean="0">
                <a:solidFill>
                  <a:schemeClr val="tx1"/>
                </a:solidFill>
                <a:latin typeface="Linkpen 19a Print" panose="03050602060000000000" pitchFamily="66" charset="0"/>
              </a:rPr>
              <a:t>:</a:t>
            </a:r>
          </a:p>
          <a:p>
            <a:pPr marL="0" indent="0">
              <a:lnSpc>
                <a:spcPct val="100000"/>
              </a:lnSpc>
              <a:buClr>
                <a:schemeClr val="tx1"/>
              </a:buClr>
              <a:buNone/>
            </a:pPr>
            <a:endParaRPr lang="en-US" b="1" dirty="0">
              <a:solidFill>
                <a:schemeClr val="tx1"/>
              </a:solidFill>
              <a:latin typeface="Linkpen 19a Print" panose="03050602060000000000" pitchFamily="66" charset="0"/>
            </a:endParaRPr>
          </a:p>
          <a:p>
            <a:pPr>
              <a:lnSpc>
                <a:spcPct val="100000"/>
              </a:lnSpc>
              <a:spcBef>
                <a:spcPts val="450"/>
              </a:spcBef>
              <a:buClr>
                <a:schemeClr val="tx1"/>
              </a:buClr>
              <a:buFont typeface="Arial" panose="020B0604020202020204" pitchFamily="34" charset="0"/>
              <a:buChar char="•"/>
            </a:pPr>
            <a:r>
              <a:rPr lang="en-US" sz="1800" dirty="0">
                <a:solidFill>
                  <a:schemeClr val="tx1"/>
                </a:solidFill>
                <a:latin typeface="Linkpen 19a Print" panose="03050602060000000000" pitchFamily="66" charset="0"/>
              </a:rPr>
              <a:t>Make the story sound as exciting as you can by changing your voice.</a:t>
            </a:r>
            <a:endParaRPr lang="en-US" sz="1800" dirty="0">
              <a:solidFill>
                <a:schemeClr val="tx1"/>
              </a:solidFill>
              <a:latin typeface="Linkpen 19a Print" panose="03050602060000000000" pitchFamily="66" charset="0"/>
              <a:cs typeface="Calibri"/>
            </a:endParaRPr>
          </a:p>
          <a:p>
            <a:pPr>
              <a:lnSpc>
                <a:spcPct val="100000"/>
              </a:lnSpc>
              <a:spcBef>
                <a:spcPts val="450"/>
              </a:spcBef>
              <a:buClr>
                <a:schemeClr val="tx1"/>
              </a:buClr>
              <a:buFont typeface="Arial" panose="020B0604020202020204" pitchFamily="34" charset="0"/>
              <a:buChar char="•"/>
            </a:pPr>
            <a:r>
              <a:rPr lang="en-US" sz="1800" dirty="0">
                <a:solidFill>
                  <a:schemeClr val="tx1"/>
                </a:solidFill>
                <a:latin typeface="Linkpen 19a Print" panose="03050602060000000000" pitchFamily="66" charset="0"/>
              </a:rPr>
              <a:t>Talk with your child as much as you can:</a:t>
            </a:r>
            <a:endParaRPr lang="en-US" sz="1800" dirty="0">
              <a:solidFill>
                <a:schemeClr val="tx1"/>
              </a:solidFill>
              <a:latin typeface="Linkpen 19a Print" panose="03050602060000000000" pitchFamily="66" charset="0"/>
              <a:cs typeface="Calibri"/>
            </a:endParaRPr>
          </a:p>
          <a:p>
            <a:pPr lvl="1">
              <a:lnSpc>
                <a:spcPct val="100000"/>
              </a:lnSpc>
              <a:spcBef>
                <a:spcPts val="450"/>
              </a:spcBef>
              <a:buClr>
                <a:schemeClr val="tx1"/>
              </a:buClr>
              <a:buFont typeface="Arial" panose="020B0604020202020204" pitchFamily="34" charset="0"/>
              <a:buChar char="•"/>
            </a:pPr>
            <a:r>
              <a:rPr lang="en-US" dirty="0">
                <a:solidFill>
                  <a:schemeClr val="tx1"/>
                </a:solidFill>
                <a:latin typeface="Linkpen 19a Print" panose="03050602060000000000" pitchFamily="66" charset="0"/>
              </a:rPr>
              <a:t> Introduce new and exciting language.</a:t>
            </a:r>
            <a:endParaRPr lang="en-US" dirty="0">
              <a:solidFill>
                <a:schemeClr val="tx1"/>
              </a:solidFill>
              <a:latin typeface="Linkpen 19a Print" panose="03050602060000000000" pitchFamily="66" charset="0"/>
              <a:cs typeface="Calibri"/>
            </a:endParaRPr>
          </a:p>
          <a:p>
            <a:pPr lvl="1">
              <a:lnSpc>
                <a:spcPct val="100000"/>
              </a:lnSpc>
              <a:spcBef>
                <a:spcPts val="450"/>
              </a:spcBef>
              <a:buClr>
                <a:schemeClr val="tx1"/>
              </a:buClr>
              <a:buFont typeface="Arial" panose="020B0604020202020204" pitchFamily="34" charset="0"/>
              <a:buChar char="•"/>
            </a:pPr>
            <a:r>
              <a:rPr lang="en-US" dirty="0">
                <a:solidFill>
                  <a:schemeClr val="tx1"/>
                </a:solidFill>
                <a:latin typeface="Linkpen 19a Print" panose="03050602060000000000" pitchFamily="66" charset="0"/>
              </a:rPr>
              <a:t> Encourage your child to use new vocabulary.</a:t>
            </a:r>
            <a:endParaRPr lang="en-US" dirty="0">
              <a:solidFill>
                <a:schemeClr val="tx1"/>
              </a:solidFill>
              <a:latin typeface="Linkpen 19a Print" panose="03050602060000000000" pitchFamily="66" charset="0"/>
              <a:cs typeface="Calibri"/>
            </a:endParaRPr>
          </a:p>
          <a:p>
            <a:pPr lvl="1">
              <a:lnSpc>
                <a:spcPct val="100000"/>
              </a:lnSpc>
              <a:spcBef>
                <a:spcPts val="450"/>
              </a:spcBef>
              <a:buClr>
                <a:schemeClr val="tx1"/>
              </a:buClr>
              <a:buFont typeface="Arial" panose="020B0604020202020204" pitchFamily="34" charset="0"/>
              <a:buChar char="•"/>
            </a:pPr>
            <a:r>
              <a:rPr lang="en-US" dirty="0">
                <a:solidFill>
                  <a:schemeClr val="tx1"/>
                </a:solidFill>
                <a:latin typeface="Linkpen 19a Print" panose="03050602060000000000" pitchFamily="66" charset="0"/>
              </a:rPr>
              <a:t> Make up sentences together.</a:t>
            </a:r>
            <a:endParaRPr lang="en-US" dirty="0">
              <a:solidFill>
                <a:schemeClr val="tx1"/>
              </a:solidFill>
              <a:latin typeface="Linkpen 19a Print" panose="03050602060000000000" pitchFamily="66" charset="0"/>
              <a:cs typeface="Calibri"/>
            </a:endParaRPr>
          </a:p>
          <a:p>
            <a:pPr lvl="1">
              <a:lnSpc>
                <a:spcPct val="100000"/>
              </a:lnSpc>
              <a:spcBef>
                <a:spcPts val="450"/>
              </a:spcBef>
              <a:buClr>
                <a:schemeClr val="tx1"/>
              </a:buClr>
              <a:buFont typeface="Arial" panose="020B0604020202020204" pitchFamily="34" charset="0"/>
              <a:buChar char="•"/>
            </a:pPr>
            <a:r>
              <a:rPr lang="en-US" dirty="0">
                <a:solidFill>
                  <a:schemeClr val="tx1"/>
                </a:solidFill>
                <a:latin typeface="Linkpen 19a Print" panose="03050602060000000000" pitchFamily="66" charset="0"/>
              </a:rPr>
              <a:t> Find different words to use.</a:t>
            </a:r>
            <a:endParaRPr lang="en-US" dirty="0">
              <a:solidFill>
                <a:schemeClr val="tx1"/>
              </a:solidFill>
              <a:latin typeface="Linkpen 19a Print" panose="03050602060000000000" pitchFamily="66" charset="0"/>
              <a:cs typeface="Calibri"/>
            </a:endParaRPr>
          </a:p>
          <a:p>
            <a:pPr lvl="1">
              <a:lnSpc>
                <a:spcPct val="100000"/>
              </a:lnSpc>
              <a:spcBef>
                <a:spcPts val="450"/>
              </a:spcBef>
              <a:buClr>
                <a:schemeClr val="tx1"/>
              </a:buClr>
              <a:buFont typeface="Arial" panose="020B0604020202020204" pitchFamily="34" charset="0"/>
              <a:buChar char="•"/>
            </a:pPr>
            <a:r>
              <a:rPr lang="en-US" dirty="0">
                <a:solidFill>
                  <a:schemeClr val="tx1"/>
                </a:solidFill>
                <a:latin typeface="Linkpen 19a Print" panose="03050602060000000000" pitchFamily="66" charset="0"/>
              </a:rPr>
              <a:t> Describe things you see.</a:t>
            </a:r>
            <a:endParaRPr lang="en-US" dirty="0">
              <a:solidFill>
                <a:schemeClr val="tx1"/>
              </a:solidFill>
              <a:latin typeface="Linkpen 19a Print" panose="03050602060000000000" pitchFamily="66" charset="0"/>
              <a:cs typeface="Calibri"/>
            </a:endParaRP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solidFill>
                  <a:schemeClr val="tx1"/>
                </a:solidFill>
                <a:latin typeface="Linkpen 19a Print" panose="03050602060000000000" pitchFamily="66" charset="0"/>
              </a:rPr>
              <a:t>Read to your child</a:t>
            </a:r>
          </a:p>
        </p:txBody>
      </p:sp>
      <p:pic>
        <p:nvPicPr>
          <p:cNvPr id="5" name="Picture 4" descr="A screenshot of a video game&#10;&#10;Description automatically generated with low confidence">
            <a:extLst>
              <a:ext uri="{FF2B5EF4-FFF2-40B4-BE49-F238E27FC236}">
                <a16:creationId xmlns:a16="http://schemas.microsoft.com/office/drawing/2014/main" id="{0825E509-7B96-4A36-B64F-864136ABFF66}"/>
              </a:ext>
            </a:extLst>
          </p:cNvPr>
          <p:cNvPicPr>
            <a:picLocks noChangeAspect="1"/>
          </p:cNvPicPr>
          <p:nvPr/>
        </p:nvPicPr>
        <p:blipFill>
          <a:blip r:embed="rId3"/>
          <a:stretch>
            <a:fillRect/>
          </a:stretch>
        </p:blipFill>
        <p:spPr>
          <a:xfrm>
            <a:off x="6640297" y="2470776"/>
            <a:ext cx="957263" cy="1281113"/>
          </a:xfrm>
          <a:prstGeom prst="rect">
            <a:avLst/>
          </a:prstGeom>
        </p:spPr>
      </p:pic>
      <p:pic>
        <p:nvPicPr>
          <p:cNvPr id="7" name="Picture 6" descr="A picture containing text, sign&#10;&#10;Description automatically generated">
            <a:extLst>
              <a:ext uri="{FF2B5EF4-FFF2-40B4-BE49-F238E27FC236}">
                <a16:creationId xmlns:a16="http://schemas.microsoft.com/office/drawing/2014/main" id="{DB170FC8-44BA-4F94-A1A7-9E0D7C369606}"/>
              </a:ext>
            </a:extLst>
          </p:cNvPr>
          <p:cNvPicPr>
            <a:picLocks noChangeAspect="1"/>
          </p:cNvPicPr>
          <p:nvPr/>
        </p:nvPicPr>
        <p:blipFill>
          <a:blip r:embed="rId4"/>
          <a:stretch>
            <a:fillRect/>
          </a:stretch>
        </p:blipFill>
        <p:spPr>
          <a:xfrm>
            <a:off x="6630534" y="4001055"/>
            <a:ext cx="1175821" cy="1336826"/>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9567B46D-84F6-4D31-B33A-3BAF33F81A33}"/>
              </a:ext>
            </a:extLst>
          </p:cNvPr>
          <p:cNvPicPr>
            <a:picLocks noChangeAspect="1"/>
          </p:cNvPicPr>
          <p:nvPr/>
        </p:nvPicPr>
        <p:blipFill>
          <a:blip r:embed="rId5"/>
          <a:stretch>
            <a:fillRect/>
          </a:stretch>
        </p:blipFill>
        <p:spPr>
          <a:xfrm>
            <a:off x="7956075" y="3001102"/>
            <a:ext cx="992006" cy="1507190"/>
          </a:xfrm>
          <a:prstGeom prst="rect">
            <a:avLst/>
          </a:prstGeom>
        </p:spPr>
      </p:pic>
      <p:pic>
        <p:nvPicPr>
          <p:cNvPr id="9" name="Picture 2" descr="Nettleworth Infant and Nursery School - Hom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2809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359532" y="2780928"/>
            <a:ext cx="4106960" cy="2808312"/>
          </a:xfrm>
        </p:spPr>
        <p:txBody>
          <a:bodyPr vert="horz" lIns="68580" tIns="34290" rIns="68580" bIns="34290" rtlCol="0" anchor="t">
            <a:normAutofit/>
          </a:bodyPr>
          <a:lstStyle/>
          <a:p>
            <a:pPr>
              <a:buClr>
                <a:schemeClr val="tx1"/>
              </a:buClr>
              <a:buFont typeface="Arial" panose="020B0604020202020204" pitchFamily="34" charset="0"/>
              <a:buChar char="•"/>
            </a:pPr>
            <a:r>
              <a:rPr lang="en-US" sz="2400" dirty="0">
                <a:solidFill>
                  <a:schemeClr val="tx1"/>
                </a:solidFill>
                <a:latin typeface="Linkpen 19a Print" panose="03050602060000000000" pitchFamily="66" charset="0"/>
              </a:rPr>
              <a:t>Say the word.</a:t>
            </a:r>
            <a:endParaRPr lang="en-US" sz="2400" dirty="0">
              <a:solidFill>
                <a:schemeClr val="tx1"/>
              </a:solidFill>
              <a:latin typeface="Linkpen 19a Print" panose="03050602060000000000" pitchFamily="66" charset="0"/>
              <a:cs typeface="Calibri"/>
            </a:endParaRPr>
          </a:p>
          <a:p>
            <a:pPr>
              <a:buClr>
                <a:schemeClr val="tx1"/>
              </a:buClr>
              <a:buFont typeface="Arial" panose="020B0604020202020204" pitchFamily="34" charset="0"/>
              <a:buChar char="•"/>
            </a:pPr>
            <a:r>
              <a:rPr lang="en-US" sz="2400" dirty="0">
                <a:solidFill>
                  <a:schemeClr val="tx1"/>
                </a:solidFill>
                <a:latin typeface="Linkpen 19a Print" panose="03050602060000000000" pitchFamily="66" charset="0"/>
              </a:rPr>
              <a:t>Segment </a:t>
            </a:r>
            <a:r>
              <a:rPr lang="en-US" sz="2400" dirty="0" smtClean="0">
                <a:solidFill>
                  <a:schemeClr val="tx1"/>
                </a:solidFill>
                <a:latin typeface="Linkpen 19a Print" panose="03050602060000000000" pitchFamily="66" charset="0"/>
              </a:rPr>
              <a:t>the sounds</a:t>
            </a:r>
            <a:r>
              <a:rPr lang="en-US" sz="2400" dirty="0">
                <a:solidFill>
                  <a:schemeClr val="tx1"/>
                </a:solidFill>
                <a:latin typeface="Linkpen 19a Print" panose="03050602060000000000" pitchFamily="66" charset="0"/>
              </a:rPr>
              <a:t>.</a:t>
            </a:r>
            <a:endParaRPr lang="en-US" sz="2400" dirty="0">
              <a:solidFill>
                <a:schemeClr val="tx1"/>
              </a:solidFill>
              <a:latin typeface="Linkpen 19a Print" panose="03050602060000000000" pitchFamily="66" charset="0"/>
              <a:cs typeface="Calibri"/>
            </a:endParaRPr>
          </a:p>
          <a:p>
            <a:pPr>
              <a:buClr>
                <a:schemeClr val="tx1"/>
              </a:buClr>
              <a:buFont typeface="Arial" panose="020B0604020202020204" pitchFamily="34" charset="0"/>
              <a:buChar char="•"/>
            </a:pPr>
            <a:r>
              <a:rPr lang="en-US" sz="2400" dirty="0">
                <a:solidFill>
                  <a:schemeClr val="tx1"/>
                </a:solidFill>
                <a:latin typeface="Linkpen 19a Print" panose="03050602060000000000" pitchFamily="66" charset="0"/>
              </a:rPr>
              <a:t>Count the sounds.</a:t>
            </a:r>
            <a:endParaRPr lang="en-US" sz="2400" dirty="0">
              <a:solidFill>
                <a:schemeClr val="tx1"/>
              </a:solidFill>
              <a:latin typeface="Linkpen 19a Print" panose="03050602060000000000" pitchFamily="66" charset="0"/>
              <a:cs typeface="Calibri"/>
            </a:endParaRPr>
          </a:p>
          <a:p>
            <a:pPr>
              <a:buClr>
                <a:schemeClr val="tx1"/>
              </a:buClr>
              <a:buFont typeface="Arial" panose="020B0604020202020204" pitchFamily="34" charset="0"/>
              <a:buChar char="•"/>
            </a:pPr>
            <a:r>
              <a:rPr lang="en-US" sz="2400" dirty="0">
                <a:solidFill>
                  <a:schemeClr val="tx1"/>
                </a:solidFill>
                <a:latin typeface="Linkpen 19a Print" panose="03050602060000000000" pitchFamily="66" charset="0"/>
              </a:rPr>
              <a:t>Write them down.</a:t>
            </a:r>
            <a:endParaRPr lang="en-US" sz="2400" dirty="0">
              <a:solidFill>
                <a:schemeClr val="tx1"/>
              </a:solidFill>
              <a:latin typeface="Linkpen 19a Print" panose="03050602060000000000" pitchFamily="66" charset="0"/>
              <a:cs typeface="Calibri"/>
            </a:endParaRP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solidFill>
                  <a:schemeClr val="tx1"/>
                </a:solidFill>
                <a:latin typeface="Linkpen 19a Print" panose="03050602060000000000" pitchFamily="66" charset="0"/>
              </a:rPr>
              <a:t>Spelling</a:t>
            </a:r>
          </a:p>
        </p:txBody>
      </p:sp>
      <p:pic>
        <p:nvPicPr>
          <p:cNvPr id="6" name="Picture 5" descr="A child writing on a paper&#10;&#10;Description automatically generated">
            <a:extLst>
              <a:ext uri="{FF2B5EF4-FFF2-40B4-BE49-F238E27FC236}">
                <a16:creationId xmlns:a16="http://schemas.microsoft.com/office/drawing/2014/main" id="{7C0C38FA-1D99-8C4D-F6FC-324A13ED2AC2}"/>
              </a:ext>
            </a:extLst>
          </p:cNvPr>
          <p:cNvPicPr>
            <a:picLocks noChangeAspect="1"/>
          </p:cNvPicPr>
          <p:nvPr/>
        </p:nvPicPr>
        <p:blipFill>
          <a:blip r:embed="rId3"/>
          <a:stretch>
            <a:fillRect/>
          </a:stretch>
        </p:blipFill>
        <p:spPr>
          <a:xfrm>
            <a:off x="4549745" y="2255177"/>
            <a:ext cx="4001654" cy="3263404"/>
          </a:xfrm>
          <a:prstGeom prst="roundRect">
            <a:avLst/>
          </a:prstGeom>
        </p:spPr>
      </p:pic>
      <p:pic>
        <p:nvPicPr>
          <p:cNvPr id="5" name="Picture 2" descr="Nettleworth Infant and Nursery School - Ho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60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dirty="0">
                <a:solidFill>
                  <a:schemeClr val="tx1"/>
                </a:solidFill>
                <a:latin typeface="Linkpen 19a Print" panose="03050602060000000000" pitchFamily="66" charset="0"/>
              </a:rPr>
              <a:t>Tricky words </a:t>
            </a:r>
            <a:r>
              <a:rPr lang="en-US" dirty="0" smtClean="0">
                <a:solidFill>
                  <a:schemeClr val="tx1"/>
                </a:solidFill>
                <a:latin typeface="Linkpen 19a Print" panose="03050602060000000000" pitchFamily="66" charset="0"/>
              </a:rPr>
              <a:t>(CEW)</a:t>
            </a:r>
            <a:endParaRPr lang="en-US" dirty="0">
              <a:solidFill>
                <a:schemeClr val="tx1"/>
              </a:solidFill>
              <a:latin typeface="Linkpen 19a Print" panose="03050602060000000000" pitchFamily="66" charset="0"/>
            </a:endParaRPr>
          </a:p>
        </p:txBody>
      </p:sp>
      <p:pic>
        <p:nvPicPr>
          <p:cNvPr id="2" name="Picture 1"/>
          <p:cNvPicPr>
            <a:picLocks noChangeAspect="1"/>
          </p:cNvPicPr>
          <p:nvPr/>
        </p:nvPicPr>
        <p:blipFill>
          <a:blip r:embed="rId3"/>
          <a:stretch>
            <a:fillRect/>
          </a:stretch>
        </p:blipFill>
        <p:spPr>
          <a:xfrm>
            <a:off x="633318" y="1871196"/>
            <a:ext cx="8053419" cy="4049313"/>
          </a:xfrm>
          <a:prstGeom prst="rect">
            <a:avLst/>
          </a:prstGeom>
        </p:spPr>
      </p:pic>
      <p:pic>
        <p:nvPicPr>
          <p:cNvPr id="4" name="Picture 2" descr="Nettleworth Infant and Nursery School - Ho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67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xfrm>
            <a:off x="913447" y="359033"/>
            <a:ext cx="7344816" cy="1152128"/>
          </a:xfrm>
          <a:prstGeom prst="rect">
            <a:avLst/>
          </a:prstGeom>
        </p:spPr>
        <p:txBody>
          <a:bodyPr/>
          <a:lstStyle/>
          <a:p>
            <a:r>
              <a:rPr lang="en-US" dirty="0" smtClean="0">
                <a:solidFill>
                  <a:schemeClr val="tx1"/>
                </a:solidFill>
                <a:latin typeface="Linkpen 19a Print" panose="03050602060000000000" pitchFamily="66" charset="0"/>
              </a:rPr>
              <a:t>Writing</a:t>
            </a:r>
            <a:endParaRPr lang="en-US" dirty="0">
              <a:solidFill>
                <a:schemeClr val="tx1"/>
              </a:solidFill>
              <a:latin typeface="Linkpen 19a Print" panose="03050602060000000000" pitchFamily="66" charset="0"/>
            </a:endParaRPr>
          </a:p>
        </p:txBody>
      </p:sp>
      <p:sp>
        <p:nvSpPr>
          <p:cNvPr id="4" name="Content Placeholder 2"/>
          <p:cNvSpPr txBox="1">
            <a:spLocks/>
          </p:cNvSpPr>
          <p:nvPr/>
        </p:nvSpPr>
        <p:spPr>
          <a:xfrm>
            <a:off x="822959" y="1845734"/>
            <a:ext cx="7543801" cy="4023360"/>
          </a:xfrm>
          <a:prstGeom prst="rect">
            <a:avLst/>
          </a:prstGeom>
        </p:spPr>
        <p:txBody>
          <a:bodyP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Handwriting sessions 4 times a week.</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Each morning for 10 minutes.</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Focuses on joining letters,</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English sessions 4 times a week.</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Each morning for around 45 minutes.</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Expectation to write independently and gain stamina for writing to write at length. </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025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Maths</a:t>
            </a:r>
            <a:endParaRPr lang="en-GB" dirty="0">
              <a:latin typeface="Linkpen 19a Print" panose="03050602060000000000" pitchFamily="66" charset="0"/>
            </a:endParaRPr>
          </a:p>
        </p:txBody>
      </p:sp>
      <p:sp>
        <p:nvSpPr>
          <p:cNvPr id="3" name="Content Placeholder 2"/>
          <p:cNvSpPr>
            <a:spLocks noGrp="1"/>
          </p:cNvSpPr>
          <p:nvPr>
            <p:ph idx="1"/>
          </p:nvPr>
        </p:nvSpPr>
        <p:spPr>
          <a:xfrm>
            <a:off x="822959" y="1857766"/>
            <a:ext cx="7543801" cy="3388003"/>
          </a:xfrm>
        </p:spPr>
        <p:txBody>
          <a:bodyPr>
            <a:normAutofit/>
          </a:bodyPr>
          <a:lstStyle/>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Maths </a:t>
            </a:r>
            <a:r>
              <a:rPr lang="en-GB" dirty="0">
                <a:latin typeface="Linkpen 19a Print" panose="03050602060000000000" pitchFamily="66" charset="0"/>
              </a:rPr>
              <a:t>sessions 4 times a week.</a:t>
            </a:r>
          </a:p>
          <a:p>
            <a:pPr>
              <a:lnSpc>
                <a:spcPct val="110000"/>
              </a:lnSpc>
              <a:buClr>
                <a:schemeClr val="tx1"/>
              </a:buClr>
              <a:buFont typeface="Arial" panose="020B0604020202020204" pitchFamily="34" charset="0"/>
              <a:buChar char="•"/>
            </a:pPr>
            <a:r>
              <a:rPr lang="en-GB" dirty="0">
                <a:latin typeface="Linkpen 19a Print" panose="03050602060000000000" pitchFamily="66" charset="0"/>
              </a:rPr>
              <a:t>Each morning for </a:t>
            </a:r>
            <a:r>
              <a:rPr lang="en-GB" dirty="0" smtClean="0">
                <a:latin typeface="Linkpen 19a Print" panose="03050602060000000000" pitchFamily="66" charset="0"/>
              </a:rPr>
              <a:t>around 45 </a:t>
            </a:r>
            <a:r>
              <a:rPr lang="en-GB" dirty="0">
                <a:latin typeface="Linkpen 19a Print" panose="03050602060000000000" pitchFamily="66" charset="0"/>
              </a:rPr>
              <a:t>minutes.</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Mastering number 4 times a week.</a:t>
            </a:r>
            <a:endParaRPr lang="en-GB" dirty="0">
              <a:latin typeface="Linkpen 19a Print" panose="03050602060000000000" pitchFamily="66" charset="0"/>
            </a:endParaRP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Each afternoon </a:t>
            </a:r>
            <a:r>
              <a:rPr lang="en-GB" dirty="0">
                <a:latin typeface="Linkpen 19a Print" panose="03050602060000000000" pitchFamily="66" charset="0"/>
              </a:rPr>
              <a:t>for around 1</a:t>
            </a:r>
            <a:r>
              <a:rPr lang="en-GB" dirty="0" smtClean="0">
                <a:latin typeface="Linkpen 19a Print" panose="03050602060000000000" pitchFamily="66" charset="0"/>
              </a:rPr>
              <a:t>5 </a:t>
            </a:r>
            <a:r>
              <a:rPr lang="en-GB" dirty="0">
                <a:latin typeface="Linkpen 19a Print" panose="03050602060000000000" pitchFamily="66" charset="0"/>
              </a:rPr>
              <a:t>minutes.</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Children who are not working at age related expectations will participate in First Class At Number 3 times a week.</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Maths</a:t>
            </a:r>
            <a:endParaRPr lang="en-GB" dirty="0">
              <a:latin typeface="Linkpen 19a Print" panose="03050602060000000000" pitchFamily="66" charset="0"/>
            </a:endParaRPr>
          </a:p>
        </p:txBody>
      </p:sp>
      <p:sp>
        <p:nvSpPr>
          <p:cNvPr id="3" name="Content Placeholder 2"/>
          <p:cNvSpPr>
            <a:spLocks noGrp="1"/>
          </p:cNvSpPr>
          <p:nvPr>
            <p:ph idx="1"/>
          </p:nvPr>
        </p:nvSpPr>
        <p:spPr/>
        <p:txBody>
          <a:bodyPr>
            <a:normAutofit fontScale="77500" lnSpcReduction="20000"/>
          </a:bodyPr>
          <a:lstStyle/>
          <a:p>
            <a:pPr>
              <a:lnSpc>
                <a:spcPct val="110000"/>
              </a:lnSpc>
            </a:pPr>
            <a:r>
              <a:rPr lang="en-GB" dirty="0">
                <a:latin typeface="Linkpen 19a Print" panose="03050602060000000000" pitchFamily="66" charset="0"/>
              </a:rPr>
              <a:t>Fluency:</a:t>
            </a:r>
          </a:p>
          <a:p>
            <a:pPr>
              <a:lnSpc>
                <a:spcPct val="110000"/>
              </a:lnSpc>
              <a:buClr>
                <a:schemeClr val="tx1"/>
              </a:buClr>
              <a:buFont typeface="Arial" panose="020B0604020202020204" pitchFamily="34" charset="0"/>
              <a:buChar char="•"/>
            </a:pPr>
            <a:r>
              <a:rPr lang="en-GB" dirty="0">
                <a:latin typeface="Linkpen 19a Print" panose="03050602060000000000" pitchFamily="66" charset="0"/>
              </a:rPr>
              <a:t>I</a:t>
            </a:r>
            <a:r>
              <a:rPr lang="en-GB" dirty="0" smtClean="0">
                <a:latin typeface="Linkpen 19a Print" panose="03050602060000000000" pitchFamily="66" charset="0"/>
              </a:rPr>
              <a:t>nvolves </a:t>
            </a:r>
            <a:r>
              <a:rPr lang="en-GB" dirty="0">
                <a:latin typeface="Linkpen 19a Print" panose="03050602060000000000" pitchFamily="66" charset="0"/>
              </a:rPr>
              <a:t>knowing key mathematical facts </a:t>
            </a:r>
            <a:r>
              <a:rPr lang="en-GB" dirty="0" smtClean="0">
                <a:latin typeface="Linkpen 19a Print" panose="03050602060000000000" pitchFamily="66" charset="0"/>
              </a:rPr>
              <a:t>and being </a:t>
            </a:r>
            <a:r>
              <a:rPr lang="en-GB" dirty="0">
                <a:latin typeface="Linkpen 19a Print" panose="03050602060000000000" pitchFamily="66" charset="0"/>
              </a:rPr>
              <a:t>able to recall them quickly and accurately.</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This </a:t>
            </a:r>
            <a:r>
              <a:rPr lang="en-GB" dirty="0">
                <a:latin typeface="Linkpen 19a Print" panose="03050602060000000000" pitchFamily="66" charset="0"/>
              </a:rPr>
              <a:t>means being able to apply the same skill </a:t>
            </a:r>
            <a:r>
              <a:rPr lang="en-GB" dirty="0" smtClean="0">
                <a:latin typeface="Linkpen 19a Print" panose="03050602060000000000" pitchFamily="66" charset="0"/>
              </a:rPr>
              <a:t>and knowledge </a:t>
            </a:r>
            <a:r>
              <a:rPr lang="en-GB" dirty="0">
                <a:latin typeface="Linkpen 19a Print" panose="03050602060000000000" pitchFamily="66" charset="0"/>
              </a:rPr>
              <a:t>to multiple contexts and be able </a:t>
            </a:r>
            <a:r>
              <a:rPr lang="en-GB" dirty="0" smtClean="0">
                <a:latin typeface="Linkpen 19a Print" panose="03050602060000000000" pitchFamily="66" charset="0"/>
              </a:rPr>
              <a:t>to choose </a:t>
            </a:r>
            <a:r>
              <a:rPr lang="en-GB" dirty="0">
                <a:latin typeface="Linkpen 19a Print" panose="03050602060000000000" pitchFamily="66" charset="0"/>
              </a:rPr>
              <a:t>the most appropriate method for </a:t>
            </a:r>
            <a:r>
              <a:rPr lang="en-GB" dirty="0" smtClean="0">
                <a:latin typeface="Linkpen 19a Print" panose="03050602060000000000" pitchFamily="66" charset="0"/>
              </a:rPr>
              <a:t>a particular </a:t>
            </a:r>
            <a:r>
              <a:rPr lang="en-GB" dirty="0">
                <a:latin typeface="Linkpen 19a Print" panose="03050602060000000000" pitchFamily="66" charset="0"/>
              </a:rPr>
              <a:t>task.</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We </a:t>
            </a:r>
            <a:r>
              <a:rPr lang="en-GB" dirty="0">
                <a:latin typeface="Linkpen 19a Print" panose="03050602060000000000" pitchFamily="66" charset="0"/>
              </a:rPr>
              <a:t>teach the content using a range of </a:t>
            </a:r>
            <a:r>
              <a:rPr lang="en-GB" dirty="0" smtClean="0">
                <a:latin typeface="Linkpen 19a Print" panose="03050602060000000000" pitchFamily="66" charset="0"/>
              </a:rPr>
              <a:t>concrete resources </a:t>
            </a:r>
            <a:r>
              <a:rPr lang="en-GB" dirty="0">
                <a:latin typeface="Linkpen 19a Print" panose="03050602060000000000" pitchFamily="66" charset="0"/>
              </a:rPr>
              <a:t>to deepen the children’s understanding </a:t>
            </a:r>
            <a:r>
              <a:rPr lang="en-GB" dirty="0" smtClean="0">
                <a:latin typeface="Linkpen 19a Print" panose="03050602060000000000" pitchFamily="66" charset="0"/>
              </a:rPr>
              <a:t>by having </a:t>
            </a:r>
            <a:r>
              <a:rPr lang="en-GB" dirty="0">
                <a:latin typeface="Linkpen 19a Print" panose="03050602060000000000" pitchFamily="66" charset="0"/>
              </a:rPr>
              <a:t>them represent it in a variety of ways, </a:t>
            </a:r>
            <a:r>
              <a:rPr lang="en-GB" dirty="0" smtClean="0">
                <a:latin typeface="Linkpen 19a Print" panose="03050602060000000000" pitchFamily="66" charset="0"/>
              </a:rPr>
              <a:t>ensuring that </a:t>
            </a:r>
            <a:r>
              <a:rPr lang="en-GB" dirty="0">
                <a:latin typeface="Linkpen 19a Print" panose="03050602060000000000" pitchFamily="66" charset="0"/>
              </a:rPr>
              <a:t>all children have sufficient time to practise </a:t>
            </a:r>
            <a:r>
              <a:rPr lang="en-GB" dirty="0" smtClean="0">
                <a:latin typeface="Linkpen 19a Print" panose="03050602060000000000" pitchFamily="66" charset="0"/>
              </a:rPr>
              <a:t>what has </a:t>
            </a:r>
            <a:r>
              <a:rPr lang="en-GB" dirty="0">
                <a:latin typeface="Linkpen 19a Print" panose="03050602060000000000" pitchFamily="66" charset="0"/>
              </a:rPr>
              <a:t>been taught.</a:t>
            </a:r>
          </a:p>
          <a:p>
            <a:pPr>
              <a:lnSpc>
                <a:spcPct val="110000"/>
              </a:lnSpc>
              <a:buClr>
                <a:schemeClr val="tx1"/>
              </a:buClr>
              <a:buFont typeface="Arial" panose="020B0604020202020204" pitchFamily="34" charset="0"/>
              <a:buChar char="•"/>
            </a:pPr>
            <a:r>
              <a:rPr lang="en-GB" dirty="0" smtClean="0">
                <a:latin typeface="Linkpen 19a Print" panose="03050602060000000000" pitchFamily="66" charset="0"/>
              </a:rPr>
              <a:t>We </a:t>
            </a:r>
            <a:r>
              <a:rPr lang="en-GB" dirty="0">
                <a:latin typeface="Linkpen 19a Print" panose="03050602060000000000" pitchFamily="66" charset="0"/>
              </a:rPr>
              <a:t>move from concrete materials, to </a:t>
            </a:r>
            <a:r>
              <a:rPr lang="en-GB" dirty="0" smtClean="0">
                <a:latin typeface="Linkpen 19a Print" panose="03050602060000000000" pitchFamily="66" charset="0"/>
              </a:rPr>
              <a:t>pictorial representations </a:t>
            </a:r>
            <a:r>
              <a:rPr lang="en-GB" dirty="0">
                <a:latin typeface="Linkpen 19a Print" panose="03050602060000000000" pitchFamily="66" charset="0"/>
              </a:rPr>
              <a:t>to abstract questions. We </a:t>
            </a:r>
            <a:r>
              <a:rPr lang="en-GB" dirty="0" smtClean="0">
                <a:latin typeface="Linkpen 19a Print" panose="03050602060000000000" pitchFamily="66" charset="0"/>
              </a:rPr>
              <a:t>encourage children </a:t>
            </a:r>
            <a:r>
              <a:rPr lang="en-GB" dirty="0">
                <a:latin typeface="Linkpen 19a Print" panose="03050602060000000000" pitchFamily="66" charset="0"/>
              </a:rPr>
              <a:t>to continue to use the resources to solve </a:t>
            </a:r>
            <a:r>
              <a:rPr lang="en-GB" dirty="0" smtClean="0">
                <a:latin typeface="Linkpen 19a Print" panose="03050602060000000000" pitchFamily="66" charset="0"/>
              </a:rPr>
              <a:t>their problems </a:t>
            </a:r>
            <a:r>
              <a:rPr lang="en-GB" dirty="0">
                <a:latin typeface="Linkpen 19a Print" panose="03050602060000000000" pitchFamily="66" charset="0"/>
              </a:rPr>
              <a:t>and help to justify the answers. </a:t>
            </a: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1878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Maths</a:t>
            </a:r>
            <a:endParaRPr lang="en-GB" dirty="0">
              <a:latin typeface="Linkpen 19a Print" panose="03050602060000000000" pitchFamily="66" charset="0"/>
            </a:endParaRPr>
          </a:p>
        </p:txBody>
      </p:sp>
      <p:sp>
        <p:nvSpPr>
          <p:cNvPr id="3" name="Content Placeholder 2"/>
          <p:cNvSpPr>
            <a:spLocks noGrp="1"/>
          </p:cNvSpPr>
          <p:nvPr>
            <p:ph idx="1"/>
          </p:nvPr>
        </p:nvSpPr>
        <p:spPr/>
        <p:txBody>
          <a:bodyPr>
            <a:normAutofit fontScale="77500" lnSpcReduction="20000"/>
          </a:bodyPr>
          <a:lstStyle/>
          <a:p>
            <a:pPr>
              <a:lnSpc>
                <a:spcPct val="120000"/>
              </a:lnSpc>
            </a:pPr>
            <a:r>
              <a:rPr lang="en-GB" dirty="0" smtClean="0">
                <a:latin typeface="Linkpen 19a Print" panose="03050602060000000000" pitchFamily="66" charset="0"/>
              </a:rPr>
              <a:t>Reasoning:</a:t>
            </a:r>
            <a:endParaRPr lang="en-GB" dirty="0">
              <a:latin typeface="Linkpen 19a Print" panose="03050602060000000000" pitchFamily="66" charset="0"/>
            </a:endParaRPr>
          </a:p>
          <a:p>
            <a:pPr>
              <a:lnSpc>
                <a:spcPct val="120000"/>
              </a:lnSpc>
              <a:buClr>
                <a:schemeClr val="tx1"/>
              </a:buClr>
              <a:buFont typeface="Arial" panose="020B0604020202020204" pitchFamily="34" charset="0"/>
              <a:buChar char="•"/>
            </a:pPr>
            <a:r>
              <a:rPr lang="en-GB" dirty="0">
                <a:latin typeface="Linkpen 19a Print" panose="03050602060000000000" pitchFamily="66" charset="0"/>
              </a:rPr>
              <a:t>Reasoning in maths is the process of </a:t>
            </a:r>
            <a:r>
              <a:rPr lang="en-GB" dirty="0" smtClean="0">
                <a:latin typeface="Linkpen 19a Print" panose="03050602060000000000" pitchFamily="66" charset="0"/>
              </a:rPr>
              <a:t>applying logical </a:t>
            </a:r>
            <a:r>
              <a:rPr lang="en-GB" dirty="0">
                <a:latin typeface="Linkpen 19a Print" panose="03050602060000000000" pitchFamily="66" charset="0"/>
              </a:rPr>
              <a:t>thinking to a situation.</a:t>
            </a:r>
          </a:p>
          <a:p>
            <a:pPr>
              <a:lnSpc>
                <a:spcPct val="120000"/>
              </a:lnSpc>
              <a:buClr>
                <a:schemeClr val="tx1"/>
              </a:buClr>
              <a:buFont typeface="Arial" panose="020B0604020202020204" pitchFamily="34" charset="0"/>
              <a:buChar char="•"/>
            </a:pPr>
            <a:r>
              <a:rPr lang="en-GB" dirty="0" smtClean="0">
                <a:latin typeface="Linkpen 19a Print" panose="03050602060000000000" pitchFamily="66" charset="0"/>
              </a:rPr>
              <a:t>Because </a:t>
            </a:r>
            <a:r>
              <a:rPr lang="en-GB" dirty="0">
                <a:latin typeface="Linkpen 19a Print" panose="03050602060000000000" pitchFamily="66" charset="0"/>
              </a:rPr>
              <a:t>we teach a range of strategies, this </a:t>
            </a:r>
            <a:r>
              <a:rPr lang="en-GB" dirty="0" smtClean="0">
                <a:latin typeface="Linkpen 19a Print" panose="03050602060000000000" pitchFamily="66" charset="0"/>
              </a:rPr>
              <a:t>give children </a:t>
            </a:r>
            <a:r>
              <a:rPr lang="en-GB" dirty="0">
                <a:latin typeface="Linkpen 19a Print" panose="03050602060000000000" pitchFamily="66" charset="0"/>
              </a:rPr>
              <a:t>a solid base and skill level to use </a:t>
            </a:r>
            <a:r>
              <a:rPr lang="en-GB" dirty="0" smtClean="0">
                <a:latin typeface="Linkpen 19a Print" panose="03050602060000000000" pitchFamily="66" charset="0"/>
              </a:rPr>
              <a:t>the correct </a:t>
            </a:r>
            <a:r>
              <a:rPr lang="en-GB" dirty="0">
                <a:latin typeface="Linkpen 19a Print" panose="03050602060000000000" pitchFamily="66" charset="0"/>
              </a:rPr>
              <a:t>problem solving strategy for a </a:t>
            </a:r>
            <a:r>
              <a:rPr lang="en-GB" dirty="0" smtClean="0">
                <a:latin typeface="Linkpen 19a Print" panose="03050602060000000000" pitchFamily="66" charset="0"/>
              </a:rPr>
              <a:t>given question</a:t>
            </a:r>
            <a:r>
              <a:rPr lang="en-GB" dirty="0">
                <a:latin typeface="Linkpen 19a Print" panose="03050602060000000000" pitchFamily="66" charset="0"/>
              </a:rPr>
              <a:t>. They are encouraged to use </a:t>
            </a:r>
            <a:r>
              <a:rPr lang="en-GB" dirty="0" smtClean="0">
                <a:latin typeface="Linkpen 19a Print" panose="03050602060000000000" pitchFamily="66" charset="0"/>
              </a:rPr>
              <a:t>their mathematical </a:t>
            </a:r>
            <a:r>
              <a:rPr lang="en-GB" dirty="0">
                <a:latin typeface="Linkpen 19a Print" panose="03050602060000000000" pitchFamily="66" charset="0"/>
              </a:rPr>
              <a:t>language and methods to </a:t>
            </a:r>
            <a:r>
              <a:rPr lang="en-GB" dirty="0" smtClean="0">
                <a:latin typeface="Linkpen 19a Print" panose="03050602060000000000" pitchFamily="66" charset="0"/>
              </a:rPr>
              <a:t>describe the solution.</a:t>
            </a:r>
          </a:p>
          <a:p>
            <a:pPr>
              <a:lnSpc>
                <a:spcPct val="120000"/>
              </a:lnSpc>
              <a:buClr>
                <a:schemeClr val="tx1"/>
              </a:buClr>
              <a:buFont typeface="Arial" panose="020B0604020202020204" pitchFamily="34" charset="0"/>
              <a:buChar char="•"/>
            </a:pPr>
            <a:r>
              <a:rPr lang="en-GB" dirty="0" smtClean="0">
                <a:latin typeface="Linkpen 19a Print" panose="03050602060000000000" pitchFamily="66" charset="0"/>
              </a:rPr>
              <a:t>It </a:t>
            </a:r>
            <a:r>
              <a:rPr lang="en-GB" dirty="0">
                <a:latin typeface="Linkpen 19a Print" panose="03050602060000000000" pitchFamily="66" charset="0"/>
              </a:rPr>
              <a:t>is the “how do you know…?” or “why is </a:t>
            </a:r>
            <a:r>
              <a:rPr lang="en-GB" dirty="0" smtClean="0">
                <a:latin typeface="Linkpen 19a Print" panose="03050602060000000000" pitchFamily="66" charset="0"/>
              </a:rPr>
              <a:t>the answer </a:t>
            </a:r>
            <a:r>
              <a:rPr lang="en-GB" dirty="0">
                <a:latin typeface="Linkpen 19a Print" panose="03050602060000000000" pitchFamily="66" charset="0"/>
              </a:rPr>
              <a:t>six and not seven?”</a:t>
            </a:r>
          </a:p>
          <a:p>
            <a:pPr>
              <a:lnSpc>
                <a:spcPct val="120000"/>
              </a:lnSpc>
              <a:buClr>
                <a:schemeClr val="tx1"/>
              </a:buClr>
              <a:buFont typeface="Arial" panose="020B0604020202020204" pitchFamily="34" charset="0"/>
              <a:buChar char="•"/>
            </a:pPr>
            <a:r>
              <a:rPr lang="en-GB" dirty="0" smtClean="0">
                <a:latin typeface="Linkpen 19a Print" panose="03050602060000000000" pitchFamily="66" charset="0"/>
              </a:rPr>
              <a:t>Mathematical </a:t>
            </a:r>
            <a:r>
              <a:rPr lang="en-GB" dirty="0">
                <a:latin typeface="Linkpen 19a Print" panose="03050602060000000000" pitchFamily="66" charset="0"/>
              </a:rPr>
              <a:t>reasoning is the bridge </a:t>
            </a:r>
            <a:r>
              <a:rPr lang="en-GB" dirty="0" smtClean="0">
                <a:latin typeface="Linkpen 19a Print" panose="03050602060000000000" pitchFamily="66" charset="0"/>
              </a:rPr>
              <a:t>between fluency </a:t>
            </a:r>
            <a:r>
              <a:rPr lang="en-GB" dirty="0">
                <a:latin typeface="Linkpen 19a Print" panose="03050602060000000000" pitchFamily="66" charset="0"/>
              </a:rPr>
              <a:t>and problem solving. It allows pupils </a:t>
            </a:r>
            <a:r>
              <a:rPr lang="en-GB" dirty="0" smtClean="0">
                <a:latin typeface="Linkpen 19a Print" panose="03050602060000000000" pitchFamily="66" charset="0"/>
              </a:rPr>
              <a:t>to use </a:t>
            </a:r>
            <a:r>
              <a:rPr lang="en-GB" dirty="0">
                <a:latin typeface="Linkpen 19a Print" panose="03050602060000000000" pitchFamily="66" charset="0"/>
              </a:rPr>
              <a:t>their fluency to accurately carry out </a:t>
            </a:r>
            <a:r>
              <a:rPr lang="en-GB" dirty="0" smtClean="0">
                <a:latin typeface="Linkpen 19a Print" panose="03050602060000000000" pitchFamily="66" charset="0"/>
              </a:rPr>
              <a:t>the problem </a:t>
            </a:r>
            <a:r>
              <a:rPr lang="en-GB" dirty="0">
                <a:latin typeface="Linkpen 19a Print" panose="03050602060000000000" pitchFamily="66" charset="0"/>
              </a:rPr>
              <a:t>solving.</a:t>
            </a: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72275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Maths</a:t>
            </a:r>
            <a:endParaRPr lang="en-GB" dirty="0">
              <a:latin typeface="Linkpen 19a Print" panose="03050602060000000000" pitchFamily="66" charset="0"/>
            </a:endParaRPr>
          </a:p>
        </p:txBody>
      </p:sp>
      <p:sp>
        <p:nvSpPr>
          <p:cNvPr id="3" name="Content Placeholder 2"/>
          <p:cNvSpPr>
            <a:spLocks noGrp="1"/>
          </p:cNvSpPr>
          <p:nvPr>
            <p:ph idx="1"/>
          </p:nvPr>
        </p:nvSpPr>
        <p:spPr/>
        <p:txBody>
          <a:bodyPr>
            <a:normAutofit/>
          </a:bodyPr>
          <a:lstStyle/>
          <a:p>
            <a:pPr>
              <a:lnSpc>
                <a:spcPct val="120000"/>
              </a:lnSpc>
            </a:pPr>
            <a:r>
              <a:rPr lang="en-GB" dirty="0" smtClean="0">
                <a:latin typeface="Linkpen 19a Print" panose="03050602060000000000" pitchFamily="66" charset="0"/>
              </a:rPr>
              <a:t>Problem Solving:</a:t>
            </a:r>
            <a:endParaRPr lang="en-GB" dirty="0">
              <a:latin typeface="Linkpen 19a Print" panose="03050602060000000000" pitchFamily="66" charset="0"/>
            </a:endParaRPr>
          </a:p>
          <a:p>
            <a:pPr>
              <a:lnSpc>
                <a:spcPct val="120000"/>
              </a:lnSpc>
              <a:buClr>
                <a:schemeClr val="tx1"/>
              </a:buClr>
              <a:buFont typeface="Arial" panose="020B0604020202020204" pitchFamily="34" charset="0"/>
              <a:buChar char="•"/>
            </a:pPr>
            <a:r>
              <a:rPr lang="en-GB" dirty="0" smtClean="0">
                <a:latin typeface="Linkpen 19a Print" panose="03050602060000000000" pitchFamily="66" charset="0"/>
              </a:rPr>
              <a:t>It </a:t>
            </a:r>
            <a:r>
              <a:rPr lang="en-GB" dirty="0">
                <a:latin typeface="Linkpen 19a Print" panose="03050602060000000000" pitchFamily="66" charset="0"/>
              </a:rPr>
              <a:t>is a process or series </a:t>
            </a:r>
            <a:r>
              <a:rPr lang="en-GB" dirty="0" smtClean="0">
                <a:latin typeface="Linkpen 19a Print" panose="03050602060000000000" pitchFamily="66" charset="0"/>
              </a:rPr>
              <a:t>of processes </a:t>
            </a:r>
            <a:r>
              <a:rPr lang="en-GB" dirty="0">
                <a:latin typeface="Linkpen 19a Print" panose="03050602060000000000" pitchFamily="66" charset="0"/>
              </a:rPr>
              <a:t>to </a:t>
            </a:r>
            <a:r>
              <a:rPr lang="en-GB" dirty="0" smtClean="0">
                <a:latin typeface="Linkpen 19a Print" panose="03050602060000000000" pitchFamily="66" charset="0"/>
              </a:rPr>
              <a:t>solve mathematical problems. This </a:t>
            </a:r>
            <a:r>
              <a:rPr lang="en-GB" dirty="0">
                <a:latin typeface="Linkpen 19a Print" panose="03050602060000000000" pitchFamily="66" charset="0"/>
              </a:rPr>
              <a:t>follows, </a:t>
            </a:r>
            <a:r>
              <a:rPr lang="en-GB" dirty="0" smtClean="0">
                <a:latin typeface="Linkpen 19a Print" panose="03050602060000000000" pitchFamily="66" charset="0"/>
              </a:rPr>
              <a:t>logic, reasoning and communication</a:t>
            </a:r>
            <a:r>
              <a:rPr lang="en-GB" dirty="0">
                <a:latin typeface="Linkpen 19a Print" panose="03050602060000000000" pitchFamily="66" charset="0"/>
              </a:rPr>
              <a:t>.</a:t>
            </a:r>
          </a:p>
          <a:p>
            <a:pPr>
              <a:lnSpc>
                <a:spcPct val="120000"/>
              </a:lnSpc>
              <a:buClr>
                <a:schemeClr val="tx1"/>
              </a:buClr>
              <a:buFont typeface="Arial" panose="020B0604020202020204" pitchFamily="34" charset="0"/>
              <a:buChar char="•"/>
            </a:pPr>
            <a:r>
              <a:rPr lang="en-GB" dirty="0" smtClean="0">
                <a:latin typeface="Linkpen 19a Print" panose="03050602060000000000" pitchFamily="66" charset="0"/>
              </a:rPr>
              <a:t>Problem </a:t>
            </a:r>
            <a:r>
              <a:rPr lang="en-GB" dirty="0">
                <a:latin typeface="Linkpen 19a Print" panose="03050602060000000000" pitchFamily="66" charset="0"/>
              </a:rPr>
              <a:t>solving in maths </a:t>
            </a:r>
            <a:r>
              <a:rPr lang="en-GB" dirty="0" smtClean="0">
                <a:latin typeface="Linkpen 19a Print" panose="03050602060000000000" pitchFamily="66" charset="0"/>
              </a:rPr>
              <a:t>is finding </a:t>
            </a:r>
            <a:r>
              <a:rPr lang="en-GB" dirty="0">
                <a:latin typeface="Linkpen 19a Print" panose="03050602060000000000" pitchFamily="66" charset="0"/>
              </a:rPr>
              <a:t>a way to </a:t>
            </a:r>
            <a:r>
              <a:rPr lang="en-GB" dirty="0" smtClean="0">
                <a:latin typeface="Linkpen 19a Print" panose="03050602060000000000" pitchFamily="66" charset="0"/>
              </a:rPr>
              <a:t>apply knowledge </a:t>
            </a:r>
            <a:r>
              <a:rPr lang="en-GB" dirty="0">
                <a:latin typeface="Linkpen 19a Print" panose="03050602060000000000" pitchFamily="66" charset="0"/>
              </a:rPr>
              <a:t>and skills </a:t>
            </a:r>
            <a:r>
              <a:rPr lang="en-GB" dirty="0" smtClean="0">
                <a:latin typeface="Linkpen 19a Print" panose="03050602060000000000" pitchFamily="66" charset="0"/>
              </a:rPr>
              <a:t>you have </a:t>
            </a:r>
            <a:r>
              <a:rPr lang="en-GB" dirty="0">
                <a:latin typeface="Linkpen 19a Print" panose="03050602060000000000" pitchFamily="66" charset="0"/>
              </a:rPr>
              <a:t>to answer </a:t>
            </a:r>
            <a:r>
              <a:rPr lang="en-GB" dirty="0" smtClean="0">
                <a:latin typeface="Linkpen 19a Print" panose="03050602060000000000" pitchFamily="66" charset="0"/>
              </a:rPr>
              <a:t>unfamiliar types </a:t>
            </a:r>
            <a:r>
              <a:rPr lang="en-GB" dirty="0">
                <a:latin typeface="Linkpen 19a Print" panose="03050602060000000000" pitchFamily="66" charset="0"/>
              </a:rPr>
              <a:t>of problems.</a:t>
            </a: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5293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Resources</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stretch>
            <a:fillRect/>
          </a:stretch>
        </p:blipFill>
        <p:spPr>
          <a:xfrm>
            <a:off x="822960" y="2098308"/>
            <a:ext cx="2143125" cy="2143125"/>
          </a:xfrm>
          <a:prstGeom prst="rect">
            <a:avLst/>
          </a:prstGeom>
        </p:spPr>
      </p:pic>
      <p:pic>
        <p:nvPicPr>
          <p:cNvPr id="8" name="Picture 7"/>
          <p:cNvPicPr>
            <a:picLocks noChangeAspect="1"/>
          </p:cNvPicPr>
          <p:nvPr/>
        </p:nvPicPr>
        <p:blipFill>
          <a:blip r:embed="rId4"/>
          <a:stretch>
            <a:fillRect/>
          </a:stretch>
        </p:blipFill>
        <p:spPr>
          <a:xfrm>
            <a:off x="3523297" y="1957866"/>
            <a:ext cx="2143125" cy="2143125"/>
          </a:xfrm>
          <a:prstGeom prst="rect">
            <a:avLst/>
          </a:prstGeom>
        </p:spPr>
      </p:pic>
      <p:pic>
        <p:nvPicPr>
          <p:cNvPr id="10" name="Picture 9"/>
          <p:cNvPicPr>
            <a:picLocks noChangeAspect="1"/>
          </p:cNvPicPr>
          <p:nvPr/>
        </p:nvPicPr>
        <p:blipFill>
          <a:blip r:embed="rId5"/>
          <a:stretch>
            <a:fillRect/>
          </a:stretch>
        </p:blipFill>
        <p:spPr>
          <a:xfrm>
            <a:off x="6048375" y="2098308"/>
            <a:ext cx="2533650" cy="1809750"/>
          </a:xfrm>
          <a:prstGeom prst="rect">
            <a:avLst/>
          </a:prstGeom>
        </p:spPr>
      </p:pic>
      <p:pic>
        <p:nvPicPr>
          <p:cNvPr id="11" name="Picture 10"/>
          <p:cNvPicPr>
            <a:picLocks noChangeAspect="1"/>
          </p:cNvPicPr>
          <p:nvPr/>
        </p:nvPicPr>
        <p:blipFill>
          <a:blip r:embed="rId6"/>
          <a:stretch>
            <a:fillRect/>
          </a:stretch>
        </p:blipFill>
        <p:spPr>
          <a:xfrm>
            <a:off x="5318759" y="4100991"/>
            <a:ext cx="1809750" cy="1809750"/>
          </a:xfrm>
          <a:prstGeom prst="rect">
            <a:avLst/>
          </a:prstGeom>
        </p:spPr>
      </p:pic>
      <p:pic>
        <p:nvPicPr>
          <p:cNvPr id="13" name="Picture 12"/>
          <p:cNvPicPr>
            <a:picLocks noChangeAspect="1"/>
          </p:cNvPicPr>
          <p:nvPr/>
        </p:nvPicPr>
        <p:blipFill>
          <a:blip r:embed="rId7"/>
          <a:stretch>
            <a:fillRect/>
          </a:stretch>
        </p:blipFill>
        <p:spPr>
          <a:xfrm>
            <a:off x="1066299" y="4602380"/>
            <a:ext cx="3257550" cy="1400175"/>
          </a:xfrm>
          <a:prstGeom prst="rect">
            <a:avLst/>
          </a:prstGeom>
        </p:spPr>
      </p:pic>
    </p:spTree>
    <p:extLst>
      <p:ext uri="{BB962C8B-B14F-4D97-AF65-F5344CB8AC3E}">
        <p14:creationId xmlns:p14="http://schemas.microsoft.com/office/powerpoint/2010/main" val="2122857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Cubes</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p:txBody>
          <a:bodyPr/>
          <a:lstStyle/>
          <a:p>
            <a:r>
              <a:rPr lang="en-GB" dirty="0" smtClean="0">
                <a:latin typeface="Linkpen 19a Print" panose="03050602060000000000" pitchFamily="66" charset="0"/>
                <a:cs typeface="Leelawadee" panose="020B0502040204020203" pitchFamily="34" charset="-34"/>
              </a:rPr>
              <a:t>Making groups of numbers.</a:t>
            </a:r>
          </a:p>
          <a:p>
            <a:r>
              <a:rPr lang="en-GB" dirty="0" smtClean="0">
                <a:latin typeface="Linkpen 19a Print" panose="03050602060000000000" pitchFamily="66" charset="0"/>
                <a:cs typeface="Leelawadee" panose="020B0502040204020203" pitchFamily="34" charset="-34"/>
              </a:rPr>
              <a:t>Counting out 10s to make towers </a:t>
            </a:r>
          </a:p>
          <a:p>
            <a:r>
              <a:rPr lang="en-GB" dirty="0" smtClean="0">
                <a:latin typeface="Linkpen 19a Print" panose="03050602060000000000" pitchFamily="66" charset="0"/>
                <a:cs typeface="Leelawadee" panose="020B0502040204020203" pitchFamily="34" charset="-34"/>
              </a:rPr>
              <a:t>of 10 and 1s.</a:t>
            </a:r>
          </a:p>
          <a:p>
            <a:r>
              <a:rPr lang="en-GB" dirty="0" smtClean="0">
                <a:latin typeface="Linkpen 19a Print" panose="03050602060000000000" pitchFamily="66" charset="0"/>
                <a:cs typeface="Leelawadee" panose="020B0502040204020203" pitchFamily="34" charset="-34"/>
              </a:rPr>
              <a:t>Sharing for division</a:t>
            </a:r>
          </a:p>
        </p:txBody>
      </p:sp>
      <p:pic>
        <p:nvPicPr>
          <p:cNvPr id="6" name="Picture 5"/>
          <p:cNvPicPr>
            <a:picLocks noChangeAspect="1"/>
          </p:cNvPicPr>
          <p:nvPr/>
        </p:nvPicPr>
        <p:blipFill>
          <a:blip r:embed="rId3"/>
          <a:stretch>
            <a:fillRect/>
          </a:stretch>
        </p:blipFill>
        <p:spPr>
          <a:xfrm>
            <a:off x="1857352" y="4133625"/>
            <a:ext cx="2533650" cy="1809750"/>
          </a:xfrm>
          <a:prstGeom prst="rect">
            <a:avLst/>
          </a:prstGeom>
        </p:spPr>
      </p:pic>
      <p:pic>
        <p:nvPicPr>
          <p:cNvPr id="3" name="Picture 2"/>
          <p:cNvPicPr>
            <a:picLocks noChangeAspect="1"/>
          </p:cNvPicPr>
          <p:nvPr/>
        </p:nvPicPr>
        <p:blipFill>
          <a:blip r:embed="rId4"/>
          <a:stretch>
            <a:fillRect/>
          </a:stretch>
        </p:blipFill>
        <p:spPr>
          <a:xfrm>
            <a:off x="6575951" y="2242816"/>
            <a:ext cx="1036410" cy="2636748"/>
          </a:xfrm>
          <a:prstGeom prst="rect">
            <a:avLst/>
          </a:prstGeom>
        </p:spPr>
      </p:pic>
    </p:spTree>
    <p:extLst>
      <p:ext uri="{BB962C8B-B14F-4D97-AF65-F5344CB8AC3E}">
        <p14:creationId xmlns:p14="http://schemas.microsoft.com/office/powerpoint/2010/main" val="1697553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10 Frames</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p:txBody>
          <a:bodyPr/>
          <a:lstStyle/>
          <a:p>
            <a:r>
              <a:rPr lang="en-GB" dirty="0" smtClean="0">
                <a:latin typeface="Linkpen 19a Print" panose="03050602060000000000" pitchFamily="66" charset="0"/>
              </a:rPr>
              <a:t>Use 10 frames to represent numbers in different ways. Identify 10s and 1s.</a:t>
            </a:r>
          </a:p>
          <a:p>
            <a:r>
              <a:rPr lang="en-GB" dirty="0" smtClean="0">
                <a:latin typeface="Linkpen 19a Print" panose="03050602060000000000" pitchFamily="66" charset="0"/>
              </a:rPr>
              <a:t>Can be used for addition and subtraction. Finding number bonds. </a:t>
            </a:r>
          </a:p>
          <a:p>
            <a:endParaRPr lang="en-GB" dirty="0">
              <a:latin typeface="Linkpen 19a Print" panose="03050602060000000000" pitchFamily="66" charset="0"/>
            </a:endParaRPr>
          </a:p>
        </p:txBody>
      </p:sp>
      <p:pic>
        <p:nvPicPr>
          <p:cNvPr id="3" name="Picture 2"/>
          <p:cNvPicPr>
            <a:picLocks noChangeAspect="1"/>
          </p:cNvPicPr>
          <p:nvPr/>
        </p:nvPicPr>
        <p:blipFill>
          <a:blip r:embed="rId3"/>
          <a:stretch>
            <a:fillRect/>
          </a:stretch>
        </p:blipFill>
        <p:spPr>
          <a:xfrm>
            <a:off x="2826287" y="3242382"/>
            <a:ext cx="3010161" cy="2972058"/>
          </a:xfrm>
          <a:prstGeom prst="rect">
            <a:avLst/>
          </a:prstGeom>
        </p:spPr>
      </p:pic>
    </p:spTree>
    <p:extLst>
      <p:ext uri="{BB962C8B-B14F-4D97-AF65-F5344CB8AC3E}">
        <p14:creationId xmlns:p14="http://schemas.microsoft.com/office/powerpoint/2010/main" val="350268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Dienes</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p:txBody>
          <a:bodyPr/>
          <a:lstStyle/>
          <a:p>
            <a:r>
              <a:rPr lang="en-GB" dirty="0" smtClean="0">
                <a:latin typeface="Linkpen 19a Print" panose="03050602060000000000" pitchFamily="66" charset="0"/>
              </a:rPr>
              <a:t>Building numbers to 100.</a:t>
            </a:r>
          </a:p>
          <a:p>
            <a:r>
              <a:rPr lang="en-GB" dirty="0" smtClean="0">
                <a:latin typeface="Linkpen 19a Print" panose="03050602060000000000" pitchFamily="66" charset="0"/>
              </a:rPr>
              <a:t>Understanding 10s and 1s.</a:t>
            </a:r>
          </a:p>
          <a:p>
            <a:r>
              <a:rPr lang="en-GB" dirty="0" smtClean="0">
                <a:latin typeface="Linkpen 19a Print" panose="03050602060000000000" pitchFamily="66" charset="0"/>
              </a:rPr>
              <a:t>Used for addition and subtraction. </a:t>
            </a:r>
            <a:endParaRPr lang="en-GB" dirty="0">
              <a:latin typeface="Linkpen 19a Print" panose="03050602060000000000" pitchFamily="66" charset="0"/>
            </a:endParaRPr>
          </a:p>
        </p:txBody>
      </p:sp>
      <p:pic>
        <p:nvPicPr>
          <p:cNvPr id="6" name="Picture 5"/>
          <p:cNvPicPr>
            <a:picLocks noChangeAspect="1"/>
          </p:cNvPicPr>
          <p:nvPr/>
        </p:nvPicPr>
        <p:blipFill>
          <a:blip r:embed="rId3"/>
          <a:stretch>
            <a:fillRect/>
          </a:stretch>
        </p:blipFill>
        <p:spPr>
          <a:xfrm>
            <a:off x="2026118" y="3602255"/>
            <a:ext cx="2143125" cy="2143125"/>
          </a:xfrm>
          <a:prstGeom prst="rect">
            <a:avLst/>
          </a:prstGeom>
        </p:spPr>
      </p:pic>
    </p:spTree>
    <p:extLst>
      <p:ext uri="{BB962C8B-B14F-4D97-AF65-F5344CB8AC3E}">
        <p14:creationId xmlns:p14="http://schemas.microsoft.com/office/powerpoint/2010/main" val="14354715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inkpen 19a Print" panose="03050602060000000000" pitchFamily="66" charset="0"/>
              </a:rPr>
              <a:t>Number lines</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p:txBody>
          <a:bodyPr/>
          <a:lstStyle/>
          <a:p>
            <a:r>
              <a:rPr lang="en-GB" dirty="0" smtClean="0">
                <a:latin typeface="Linkpen 19a Print" panose="03050602060000000000" pitchFamily="66" charset="0"/>
              </a:rPr>
              <a:t>Used for addition by jumping forwards.</a:t>
            </a:r>
          </a:p>
          <a:p>
            <a:r>
              <a:rPr lang="en-GB" dirty="0" smtClean="0">
                <a:latin typeface="Linkpen 19a Print" panose="03050602060000000000" pitchFamily="66" charset="0"/>
              </a:rPr>
              <a:t>Used for subtraction by jumping backwards.</a:t>
            </a:r>
          </a:p>
          <a:p>
            <a:r>
              <a:rPr lang="en-GB" dirty="0" smtClean="0">
                <a:latin typeface="Linkpen 19a Print" panose="03050602060000000000" pitchFamily="66" charset="0"/>
              </a:rPr>
              <a:t>Understanding place value of greater and less.  </a:t>
            </a:r>
            <a:endParaRPr lang="en-GB" dirty="0">
              <a:latin typeface="Linkpen 19a Print" panose="03050602060000000000" pitchFamily="66" charset="0"/>
            </a:endParaRPr>
          </a:p>
        </p:txBody>
      </p:sp>
      <p:pic>
        <p:nvPicPr>
          <p:cNvPr id="6" name="Picture 5"/>
          <p:cNvPicPr>
            <a:picLocks noChangeAspect="1"/>
          </p:cNvPicPr>
          <p:nvPr/>
        </p:nvPicPr>
        <p:blipFill>
          <a:blip r:embed="rId3"/>
          <a:stretch>
            <a:fillRect/>
          </a:stretch>
        </p:blipFill>
        <p:spPr>
          <a:xfrm>
            <a:off x="2774783" y="3712043"/>
            <a:ext cx="3257550" cy="1400175"/>
          </a:xfrm>
          <a:prstGeom prst="rect">
            <a:avLst/>
          </a:prstGeom>
        </p:spPr>
      </p:pic>
    </p:spTree>
    <p:extLst>
      <p:ext uri="{BB962C8B-B14F-4D97-AF65-F5344CB8AC3E}">
        <p14:creationId xmlns:p14="http://schemas.microsoft.com/office/powerpoint/2010/main" val="7387622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Linkpen 19a Print" panose="03050602060000000000" pitchFamily="66" charset="0"/>
              </a:rPr>
              <a:t>Rekenreks</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p:txBody>
          <a:bodyPr/>
          <a:lstStyle/>
          <a:p>
            <a:r>
              <a:rPr lang="en-GB" dirty="0" smtClean="0">
                <a:latin typeface="Linkpen 19a Print" panose="03050602060000000000" pitchFamily="66" charset="0"/>
              </a:rPr>
              <a:t>Key resource used in mastering number sessions.</a:t>
            </a:r>
          </a:p>
          <a:p>
            <a:r>
              <a:rPr lang="en-GB" dirty="0" smtClean="0">
                <a:latin typeface="Linkpen 19a Print" panose="03050602060000000000" pitchFamily="66" charset="0"/>
              </a:rPr>
              <a:t>Used for focusing on numbers within 20.</a:t>
            </a:r>
          </a:p>
          <a:p>
            <a:r>
              <a:rPr lang="en-GB" dirty="0" smtClean="0">
                <a:latin typeface="Linkpen 19a Print" panose="03050602060000000000" pitchFamily="66" charset="0"/>
              </a:rPr>
              <a:t>Identifying amounts without counting. </a:t>
            </a:r>
            <a:endParaRPr lang="en-GB" dirty="0">
              <a:latin typeface="Linkpen 19a Print" panose="03050602060000000000" pitchFamily="66" charset="0"/>
            </a:endParaRPr>
          </a:p>
        </p:txBody>
      </p:sp>
      <p:pic>
        <p:nvPicPr>
          <p:cNvPr id="6" name="Picture 5"/>
          <p:cNvPicPr>
            <a:picLocks noChangeAspect="1"/>
          </p:cNvPicPr>
          <p:nvPr/>
        </p:nvPicPr>
        <p:blipFill>
          <a:blip r:embed="rId3"/>
          <a:stretch>
            <a:fillRect/>
          </a:stretch>
        </p:blipFill>
        <p:spPr>
          <a:xfrm>
            <a:off x="3282665" y="3341498"/>
            <a:ext cx="2143125" cy="2143125"/>
          </a:xfrm>
          <a:prstGeom prst="rect">
            <a:avLst/>
          </a:prstGeom>
        </p:spPr>
      </p:pic>
    </p:spTree>
    <p:extLst>
      <p:ext uri="{BB962C8B-B14F-4D97-AF65-F5344CB8AC3E}">
        <p14:creationId xmlns:p14="http://schemas.microsoft.com/office/powerpoint/2010/main" val="3835795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smtClean="0">
                <a:latin typeface="Linkpen 19a Print" panose="03050602060000000000" pitchFamily="66" charset="0"/>
              </a:rPr>
              <a:t>Concrete, Pictorial, Abstract</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1466581" y="2773623"/>
            <a:ext cx="6210838" cy="1310754"/>
          </a:xfrm>
          <a:prstGeom prst="rect">
            <a:avLst/>
          </a:prstGeom>
        </p:spPr>
      </p:pic>
      <p:sp>
        <p:nvSpPr>
          <p:cNvPr id="6" name="Rectangle 5"/>
          <p:cNvSpPr/>
          <p:nvPr/>
        </p:nvSpPr>
        <p:spPr>
          <a:xfrm>
            <a:off x="3946358" y="3597442"/>
            <a:ext cx="962526" cy="4869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018183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8383" y="33572"/>
            <a:ext cx="7543800" cy="1450757"/>
          </a:xfrm>
        </p:spPr>
        <p:txBody>
          <a:bodyPr/>
          <a:lstStyle/>
          <a:p>
            <a:r>
              <a:rPr lang="en-GB" sz="3200" dirty="0" smtClean="0">
                <a:latin typeface="Linkpen 19a Print" panose="03050602060000000000" pitchFamily="66" charset="0"/>
              </a:rPr>
              <a:t>Concrete, Pictorial, Abstract</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3386987" y="1629077"/>
            <a:ext cx="2370025" cy="4549534"/>
          </a:xfrm>
          <a:prstGeom prst="rect">
            <a:avLst/>
          </a:prstGeom>
        </p:spPr>
      </p:pic>
    </p:spTree>
    <p:extLst>
      <p:ext uri="{BB962C8B-B14F-4D97-AF65-F5344CB8AC3E}">
        <p14:creationId xmlns:p14="http://schemas.microsoft.com/office/powerpoint/2010/main" val="21149977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1413" y="298724"/>
            <a:ext cx="7543800" cy="1450757"/>
          </a:xfrm>
        </p:spPr>
        <p:txBody>
          <a:bodyPr/>
          <a:lstStyle/>
          <a:p>
            <a:r>
              <a:rPr lang="en-GB" sz="3200" dirty="0" smtClean="0">
                <a:latin typeface="Linkpen 19a Print" panose="03050602060000000000" pitchFamily="66" charset="0"/>
              </a:rPr>
              <a:t>Maths at home</a:t>
            </a:r>
            <a:endParaRPr lang="en-GB" dirty="0">
              <a:latin typeface="Linkpen 19a Print" panose="03050602060000000000" pitchFamily="66" charset="0"/>
            </a:endParaRPr>
          </a:p>
        </p:txBody>
      </p:sp>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761413" y="1982106"/>
            <a:ext cx="7543801" cy="4023360"/>
          </a:xfrm>
        </p:spPr>
        <p:txBody>
          <a:bodyPr/>
          <a:lstStyle/>
          <a:p>
            <a:pPr>
              <a:lnSpc>
                <a:spcPct val="100000"/>
              </a:lnSpc>
              <a:buClr>
                <a:schemeClr val="tx1"/>
              </a:buClr>
              <a:buFont typeface="Arial" panose="020B0604020202020204" pitchFamily="34" charset="0"/>
              <a:buChar char="•"/>
            </a:pPr>
            <a:r>
              <a:rPr lang="en-GB" dirty="0" smtClean="0">
                <a:solidFill>
                  <a:schemeClr val="tx1"/>
                </a:solidFill>
                <a:latin typeface="Linkpen 19a Print" panose="03050602060000000000" pitchFamily="66" charset="0"/>
              </a:rPr>
              <a:t>In </a:t>
            </a:r>
            <a:r>
              <a:rPr lang="en-GB" dirty="0">
                <a:solidFill>
                  <a:schemeClr val="tx1"/>
                </a:solidFill>
                <a:latin typeface="Linkpen 19a Print" panose="03050602060000000000" pitchFamily="66" charset="0"/>
              </a:rPr>
              <a:t>reading diaries you have a log in for </a:t>
            </a:r>
            <a:r>
              <a:rPr lang="en-GB" dirty="0" err="1" smtClean="0">
                <a:solidFill>
                  <a:schemeClr val="tx1"/>
                </a:solidFill>
                <a:latin typeface="Linkpen 19a Print" panose="03050602060000000000" pitchFamily="66" charset="0"/>
              </a:rPr>
              <a:t>Numbots</a:t>
            </a:r>
            <a:r>
              <a:rPr lang="en-GB" dirty="0" smtClean="0">
                <a:solidFill>
                  <a:schemeClr val="tx1"/>
                </a:solidFill>
                <a:latin typeface="Linkpen 19a Print" panose="03050602060000000000" pitchFamily="66" charset="0"/>
              </a:rPr>
              <a:t> focusing on fluency, addition and subtraction.</a:t>
            </a:r>
          </a:p>
          <a:p>
            <a:pPr>
              <a:lnSpc>
                <a:spcPct val="100000"/>
              </a:lnSpc>
              <a:buClr>
                <a:schemeClr val="tx1"/>
              </a:buClr>
              <a:buFont typeface="Arial" panose="020B0604020202020204" pitchFamily="34" charset="0"/>
              <a:buChar char="•"/>
            </a:pPr>
            <a:r>
              <a:rPr lang="en-GB" dirty="0" smtClean="0">
                <a:solidFill>
                  <a:schemeClr val="tx1"/>
                </a:solidFill>
                <a:latin typeface="Linkpen 19a Print" panose="03050602060000000000" pitchFamily="66" charset="0"/>
              </a:rPr>
              <a:t>Log in for TT </a:t>
            </a:r>
            <a:r>
              <a:rPr lang="en-GB" dirty="0" err="1" smtClean="0">
                <a:solidFill>
                  <a:schemeClr val="tx1"/>
                </a:solidFill>
                <a:latin typeface="Linkpen 19a Print" panose="03050602060000000000" pitchFamily="66" charset="0"/>
              </a:rPr>
              <a:t>Rockstars</a:t>
            </a:r>
            <a:r>
              <a:rPr lang="en-GB" dirty="0" smtClean="0">
                <a:solidFill>
                  <a:schemeClr val="tx1"/>
                </a:solidFill>
                <a:latin typeface="Linkpen 19a Print" panose="03050602060000000000" pitchFamily="66" charset="0"/>
              </a:rPr>
              <a:t> focusing on multiplication and division.</a:t>
            </a:r>
          </a:p>
          <a:p>
            <a:pPr>
              <a:lnSpc>
                <a:spcPct val="100000"/>
              </a:lnSpc>
              <a:buClr>
                <a:schemeClr val="tx1"/>
              </a:buClr>
              <a:buFont typeface="Arial" panose="020B0604020202020204" pitchFamily="34" charset="0"/>
              <a:buChar char="•"/>
            </a:pPr>
            <a:r>
              <a:rPr lang="en-GB" dirty="0" smtClean="0">
                <a:solidFill>
                  <a:schemeClr val="tx1"/>
                </a:solidFill>
                <a:latin typeface="Linkpen 19a Print" panose="03050602060000000000" pitchFamily="66" charset="0"/>
              </a:rPr>
              <a:t>Weekly maths homework linked to learning that week in class.</a:t>
            </a:r>
            <a:endParaRPr lang="en-GB" dirty="0">
              <a:solidFill>
                <a:schemeClr val="tx1"/>
              </a:solidFill>
              <a:latin typeface="Linkpen 19a Print" panose="03050602060000000000" pitchFamily="66" charset="0"/>
            </a:endParaRPr>
          </a:p>
          <a:p>
            <a:pPr marL="0" indent="0">
              <a:buNone/>
            </a:pPr>
            <a:endParaRPr lang="en-GB" dirty="0">
              <a:latin typeface="Linkpen 19a Print" panose="03050602060000000000" pitchFamily="66" charset="0"/>
            </a:endParaRPr>
          </a:p>
        </p:txBody>
      </p:sp>
    </p:spTree>
    <p:extLst>
      <p:ext uri="{BB962C8B-B14F-4D97-AF65-F5344CB8AC3E}">
        <p14:creationId xmlns:p14="http://schemas.microsoft.com/office/powerpoint/2010/main" val="2778447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Nettleworth Infant and Nursery School - H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2361" y="66099"/>
            <a:ext cx="1385705" cy="138570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761413" y="1982106"/>
            <a:ext cx="7543801" cy="4023360"/>
          </a:xfrm>
        </p:spPr>
        <p:txBody>
          <a:bodyPr>
            <a:normAutofit/>
          </a:bodyPr>
          <a:lstStyle/>
          <a:p>
            <a:pPr marL="0" indent="0" algn="ctr">
              <a:buNone/>
            </a:pPr>
            <a:r>
              <a:rPr lang="en-GB" sz="5400" dirty="0" smtClean="0">
                <a:latin typeface="Linkpen 19a Print" panose="03050602060000000000" pitchFamily="66" charset="0"/>
              </a:rPr>
              <a:t/>
            </a:r>
            <a:br>
              <a:rPr lang="en-GB" sz="5400" dirty="0" smtClean="0">
                <a:latin typeface="Linkpen 19a Print" panose="03050602060000000000" pitchFamily="66" charset="0"/>
              </a:rPr>
            </a:br>
            <a:r>
              <a:rPr lang="en-GB" sz="5400" dirty="0" smtClean="0">
                <a:latin typeface="Linkpen 19a Print" panose="03050602060000000000" pitchFamily="66" charset="0"/>
              </a:rPr>
              <a:t>Any questions?</a:t>
            </a:r>
            <a:endParaRPr lang="en-GB" sz="5400" dirty="0">
              <a:latin typeface="Linkpen 19a Print" panose="03050602060000000000" pitchFamily="66" charset="0"/>
            </a:endParaRPr>
          </a:p>
        </p:txBody>
      </p:sp>
    </p:spTree>
    <p:extLst>
      <p:ext uri="{BB962C8B-B14F-4D97-AF65-F5344CB8AC3E}">
        <p14:creationId xmlns:p14="http://schemas.microsoft.com/office/powerpoint/2010/main" val="3492787469"/>
      </p:ext>
    </p:extLst>
  </p:cSld>
  <p:clrMapOvr>
    <a:masterClrMapping/>
  </p:clrMapOvr>
</p:sld>
</file>

<file path=ppt/theme/theme1.xml><?xml version="1.0" encoding="utf-8"?>
<a:theme xmlns:a="http://schemas.openxmlformats.org/drawingml/2006/main" name="Retrospec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128</TotalTime>
  <Words>1776</Words>
  <Application>Microsoft Office PowerPoint</Application>
  <PresentationFormat>On-screen Show (4:3)</PresentationFormat>
  <Paragraphs>193</Paragraphs>
  <Slides>31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Leelawadee</vt:lpstr>
      <vt:lpstr>Linkpen 19a Print</vt:lpstr>
      <vt:lpstr>Retrospect</vt:lpstr>
      <vt:lpstr>Year 2  Parents Workshop</vt:lpstr>
      <vt:lpstr>Reading in Year 2</vt:lpstr>
      <vt:lpstr>Phonics in Year 2</vt:lpstr>
      <vt:lpstr>PowerPoint Presentation</vt:lpstr>
      <vt:lpstr>Phonics in Year 2</vt:lpstr>
      <vt:lpstr>Reading Skills</vt:lpstr>
      <vt:lpstr>Spelling Shed</vt:lpstr>
      <vt:lpstr>How do we teach reading in books?</vt:lpstr>
      <vt:lpstr>Reading a book at the right level</vt:lpstr>
      <vt:lpstr>Reading a book at the right level</vt:lpstr>
      <vt:lpstr>Reading at home!</vt:lpstr>
      <vt:lpstr>Books going home</vt:lpstr>
      <vt:lpstr>Listening to your child read their phonics book</vt:lpstr>
      <vt:lpstr>Read to your child</vt:lpstr>
      <vt:lpstr>Spelling</vt:lpstr>
      <vt:lpstr>Tricky words (CEW)</vt:lpstr>
      <vt:lpstr>Writing</vt:lpstr>
      <vt:lpstr>Maths</vt:lpstr>
      <vt:lpstr>Maths</vt:lpstr>
      <vt:lpstr>Maths</vt:lpstr>
      <vt:lpstr>Maths</vt:lpstr>
      <vt:lpstr>Resources</vt:lpstr>
      <vt:lpstr>Cubes</vt:lpstr>
      <vt:lpstr>10 Frames</vt:lpstr>
      <vt:lpstr>Dienes</vt:lpstr>
      <vt:lpstr>Number lines</vt:lpstr>
      <vt:lpstr>Rekenreks</vt:lpstr>
      <vt:lpstr>Concrete, Pictorial, Abstract</vt:lpstr>
      <vt:lpstr>Concrete, Pictorial, Abstract</vt:lpstr>
      <vt:lpstr>Maths at home</vt:lpstr>
      <vt:lpstr>PowerPoint Presentation</vt:lpstr>
    </vt:vector>
  </TitlesOfParts>
  <Company>LEAD IT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Parents Workshop</dc:title>
  <dc:creator>Lucy Jones</dc:creator>
  <cp:lastModifiedBy>Sian Brookes</cp:lastModifiedBy>
  <cp:revision>13</cp:revision>
  <dcterms:created xsi:type="dcterms:W3CDTF">2025-09-22T13:53:40Z</dcterms:created>
  <dcterms:modified xsi:type="dcterms:W3CDTF">2026-01-06T14:45:01Z</dcterms:modified>
</cp:coreProperties>
</file>